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64" r:id="rId3"/>
    <p:sldId id="257" r:id="rId4"/>
    <p:sldId id="258" r:id="rId5"/>
    <p:sldId id="259" r:id="rId6"/>
    <p:sldId id="260" r:id="rId7"/>
    <p:sldId id="261" r:id="rId8"/>
    <p:sldId id="262" r:id="rId9"/>
    <p:sldId id="263" r:id="rId10"/>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21" d="100"/>
          <a:sy n="121" d="100"/>
        </p:scale>
        <p:origin x="346"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10178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D1F3C"/>
        </a:solidFill>
        <a:effectLst/>
      </p:bgPr>
    </p:bg>
    <p:spTree>
      <p:nvGrpSpPr>
        <p:cNvPr id="1" name=""/>
        <p:cNvGrpSpPr/>
        <p:nvPr/>
      </p:nvGrpSpPr>
      <p:grpSpPr>
        <a:xfrm>
          <a:off x="0" y="0"/>
          <a:ext cx="0" cy="0"/>
          <a:chOff x="0" y="0"/>
          <a:chExt cx="0" cy="0"/>
        </a:xfrm>
      </p:grpSpPr>
      <p:sp>
        <p:nvSpPr>
          <p:cNvPr id="2" name="Shape 0"/>
          <p:cNvSpPr/>
          <p:nvPr/>
        </p:nvSpPr>
        <p:spPr>
          <a:xfrm>
            <a:off x="0" y="0"/>
            <a:ext cx="164592" cy="5143500"/>
          </a:xfrm>
          <a:prstGeom prst="rect">
            <a:avLst/>
          </a:prstGeom>
          <a:solidFill>
            <a:srgbClr val="C9A84C"/>
          </a:solidFill>
          <a:ln w="12700">
            <a:solidFill>
              <a:srgbClr val="C9A84C"/>
            </a:solidFill>
            <a:prstDash val="solid"/>
          </a:ln>
        </p:spPr>
        <p:txBody>
          <a:bodyPr/>
          <a:lstStyle/>
          <a:p>
            <a:endParaRPr lang="en-US"/>
          </a:p>
        </p:txBody>
      </p:sp>
      <p:sp>
        <p:nvSpPr>
          <p:cNvPr id="3" name="Text 1"/>
          <p:cNvSpPr/>
          <p:nvPr/>
        </p:nvSpPr>
        <p:spPr>
          <a:xfrm>
            <a:off x="5029200" y="274320"/>
            <a:ext cx="3931920" cy="4114800"/>
          </a:xfrm>
          <a:prstGeom prst="rect">
            <a:avLst/>
          </a:prstGeom>
          <a:noFill/>
          <a:ln/>
        </p:spPr>
        <p:txBody>
          <a:bodyPr wrap="square" rtlCol="0" anchor="ctr"/>
          <a:lstStyle/>
          <a:p>
            <a:pPr marL="0" indent="0" algn="ctr">
              <a:buNone/>
            </a:pPr>
            <a:r>
              <a:rPr lang="en-US" sz="20000" b="1" dirty="0">
                <a:solidFill>
                  <a:srgbClr val="162D52">
                    <a:alpha val="30000"/>
                  </a:srgbClr>
                </a:solidFill>
                <a:latin typeface="Georgia" pitchFamily="34" charset="0"/>
                <a:ea typeface="Georgia" pitchFamily="34" charset="-122"/>
                <a:cs typeface="Georgia" pitchFamily="34" charset="-120"/>
              </a:rPr>
              <a:t>BC</a:t>
            </a:r>
            <a:endParaRPr lang="en-US" sz="20000" dirty="0"/>
          </a:p>
        </p:txBody>
      </p:sp>
      <p:sp>
        <p:nvSpPr>
          <p:cNvPr id="4" name="Text 2"/>
          <p:cNvSpPr/>
          <p:nvPr/>
        </p:nvSpPr>
        <p:spPr>
          <a:xfrm>
            <a:off x="457200" y="502920"/>
            <a:ext cx="6400800" cy="320040"/>
          </a:xfrm>
          <a:prstGeom prst="rect">
            <a:avLst/>
          </a:prstGeom>
          <a:noFill/>
          <a:ln/>
        </p:spPr>
        <p:txBody>
          <a:bodyPr wrap="square" rtlCol="0" anchor="ctr"/>
          <a:lstStyle/>
          <a:p>
            <a:pPr marL="0" indent="0">
              <a:buNone/>
            </a:pPr>
            <a:r>
              <a:rPr lang="en-US" sz="1000" b="1" kern="0" spc="300" dirty="0">
                <a:solidFill>
                  <a:srgbClr val="C9A84C"/>
                </a:solidFill>
                <a:latin typeface="Calibri" pitchFamily="34" charset="0"/>
                <a:ea typeface="Calibri" pitchFamily="34" charset="-122"/>
                <a:cs typeface="Calibri" pitchFamily="34" charset="-120"/>
              </a:rPr>
              <a:t>Blue Crest Course Offerings ·  2026</a:t>
            </a:r>
            <a:endParaRPr lang="en-US" sz="1000" dirty="0"/>
          </a:p>
        </p:txBody>
      </p:sp>
      <p:sp>
        <p:nvSpPr>
          <p:cNvPr id="5" name="Text 3"/>
          <p:cNvSpPr/>
          <p:nvPr/>
        </p:nvSpPr>
        <p:spPr>
          <a:xfrm>
            <a:off x="457200" y="914400"/>
            <a:ext cx="7772400" cy="2011680"/>
          </a:xfrm>
          <a:prstGeom prst="rect">
            <a:avLst/>
          </a:prstGeom>
          <a:noFill/>
          <a:ln/>
        </p:spPr>
        <p:txBody>
          <a:bodyPr wrap="square" rtlCol="0" anchor="t"/>
          <a:lstStyle/>
          <a:p>
            <a:pPr marL="0" indent="0">
              <a:buNone/>
            </a:pPr>
            <a:r>
              <a:rPr lang="en-US" sz="4400" b="1" dirty="0">
                <a:solidFill>
                  <a:srgbClr val="F5F0E8"/>
                </a:solidFill>
                <a:latin typeface="Georgia" pitchFamily="34" charset="0"/>
                <a:ea typeface="Georgia" pitchFamily="34" charset="-122"/>
                <a:cs typeface="Georgia" pitchFamily="34" charset="-120"/>
              </a:rPr>
              <a:t>BlueCrest Capital</a:t>
            </a:r>
            <a:endParaRPr lang="en-US" sz="4400" dirty="0"/>
          </a:p>
          <a:p>
            <a:pPr marL="0" indent="0">
              <a:buNone/>
            </a:pPr>
            <a:r>
              <a:rPr lang="en-US" sz="2400" dirty="0">
                <a:solidFill>
                  <a:srgbClr val="8A9AB5"/>
                </a:solidFill>
                <a:latin typeface="Georgia" pitchFamily="34" charset="0"/>
                <a:ea typeface="Georgia" pitchFamily="34" charset="-122"/>
                <a:cs typeface="Georgia" pitchFamily="34" charset="-120"/>
              </a:rPr>
              <a:t>Investment Consulting LLC</a:t>
            </a:r>
            <a:endParaRPr lang="en-US" sz="4400" dirty="0"/>
          </a:p>
        </p:txBody>
      </p:sp>
      <p:sp>
        <p:nvSpPr>
          <p:cNvPr id="6" name="Shape 4"/>
          <p:cNvSpPr/>
          <p:nvPr/>
        </p:nvSpPr>
        <p:spPr>
          <a:xfrm>
            <a:off x="457200" y="2788920"/>
            <a:ext cx="2286000" cy="54864"/>
          </a:xfrm>
          <a:prstGeom prst="rect">
            <a:avLst/>
          </a:prstGeom>
          <a:solidFill>
            <a:srgbClr val="C9A84C"/>
          </a:solidFill>
          <a:ln w="12700">
            <a:solidFill>
              <a:srgbClr val="C9A84C"/>
            </a:solidFill>
            <a:prstDash val="solid"/>
          </a:ln>
        </p:spPr>
        <p:txBody>
          <a:bodyPr/>
          <a:lstStyle/>
          <a:p>
            <a:endParaRPr lang="en-US"/>
          </a:p>
        </p:txBody>
      </p:sp>
      <p:sp>
        <p:nvSpPr>
          <p:cNvPr id="7" name="Text 5"/>
          <p:cNvSpPr/>
          <p:nvPr/>
        </p:nvSpPr>
        <p:spPr>
          <a:xfrm>
            <a:off x="457200" y="2926080"/>
            <a:ext cx="7315200" cy="365760"/>
          </a:xfrm>
          <a:prstGeom prst="rect">
            <a:avLst/>
          </a:prstGeom>
          <a:noFill/>
          <a:ln/>
        </p:spPr>
        <p:txBody>
          <a:bodyPr wrap="square" rtlCol="0" anchor="ctr"/>
          <a:lstStyle/>
          <a:p>
            <a:pPr marL="0" indent="0">
              <a:buNone/>
            </a:pPr>
            <a:r>
              <a:rPr lang="en-US" sz="1400" i="1" dirty="0">
                <a:solidFill>
                  <a:srgbClr val="8A9AB5"/>
                </a:solidFill>
                <a:latin typeface="Calibri" pitchFamily="34" charset="0"/>
                <a:ea typeface="Calibri" pitchFamily="34" charset="-122"/>
                <a:cs typeface="Calibri" pitchFamily="34" charset="-120"/>
              </a:rPr>
              <a:t>Course Offerings  ·  26 Programs  ·  3 Membership Tiers</a:t>
            </a:r>
            <a:endParaRPr lang="en-US" sz="1400" dirty="0"/>
          </a:p>
        </p:txBody>
      </p:sp>
      <p:sp>
        <p:nvSpPr>
          <p:cNvPr id="8" name="Shape 6"/>
          <p:cNvSpPr/>
          <p:nvPr/>
        </p:nvSpPr>
        <p:spPr>
          <a:xfrm>
            <a:off x="457200" y="3429000"/>
            <a:ext cx="1188720" cy="292608"/>
          </a:xfrm>
          <a:prstGeom prst="rect">
            <a:avLst/>
          </a:prstGeom>
          <a:solidFill>
            <a:srgbClr val="3A7BD5"/>
          </a:solidFill>
          <a:ln w="12700">
            <a:solidFill>
              <a:srgbClr val="3A7BD5"/>
            </a:solidFill>
            <a:prstDash val="solid"/>
          </a:ln>
        </p:spPr>
        <p:txBody>
          <a:bodyPr/>
          <a:lstStyle/>
          <a:p>
            <a:endParaRPr lang="en-US"/>
          </a:p>
        </p:txBody>
      </p:sp>
      <p:sp>
        <p:nvSpPr>
          <p:cNvPr id="9" name="Text 7"/>
          <p:cNvSpPr/>
          <p:nvPr/>
        </p:nvSpPr>
        <p:spPr>
          <a:xfrm>
            <a:off x="457200" y="3429000"/>
            <a:ext cx="1188720" cy="292608"/>
          </a:xfrm>
          <a:prstGeom prst="rect">
            <a:avLst/>
          </a:prstGeom>
          <a:noFill/>
          <a:ln/>
        </p:spPr>
        <p:txBody>
          <a:bodyPr wrap="square" rtlCol="0" anchor="ctr"/>
          <a:lstStyle/>
          <a:p>
            <a:pPr marL="0" indent="0" algn="ctr">
              <a:buNone/>
            </a:pPr>
            <a:r>
              <a:rPr lang="en-US" sz="1000" b="1" dirty="0">
                <a:solidFill>
                  <a:srgbClr val="FFFFFF"/>
                </a:solidFill>
              </a:rPr>
              <a:t>STARTER</a:t>
            </a:r>
            <a:endParaRPr lang="en-US" sz="1000" dirty="0"/>
          </a:p>
        </p:txBody>
      </p:sp>
      <p:sp>
        <p:nvSpPr>
          <p:cNvPr id="10" name="Shape 8"/>
          <p:cNvSpPr/>
          <p:nvPr/>
        </p:nvSpPr>
        <p:spPr>
          <a:xfrm>
            <a:off x="1828800" y="3429000"/>
            <a:ext cx="1188720" cy="292608"/>
          </a:xfrm>
          <a:prstGeom prst="rect">
            <a:avLst/>
          </a:prstGeom>
          <a:solidFill>
            <a:srgbClr val="C9A84C"/>
          </a:solidFill>
          <a:ln w="12700">
            <a:solidFill>
              <a:srgbClr val="C9A84C"/>
            </a:solidFill>
            <a:prstDash val="solid"/>
          </a:ln>
        </p:spPr>
        <p:txBody>
          <a:bodyPr/>
          <a:lstStyle/>
          <a:p>
            <a:endParaRPr lang="en-US"/>
          </a:p>
        </p:txBody>
      </p:sp>
      <p:sp>
        <p:nvSpPr>
          <p:cNvPr id="11" name="Text 9"/>
          <p:cNvSpPr/>
          <p:nvPr/>
        </p:nvSpPr>
        <p:spPr>
          <a:xfrm>
            <a:off x="1828800" y="3429000"/>
            <a:ext cx="1188720" cy="292608"/>
          </a:xfrm>
          <a:prstGeom prst="rect">
            <a:avLst/>
          </a:prstGeom>
          <a:noFill/>
          <a:ln/>
        </p:spPr>
        <p:txBody>
          <a:bodyPr wrap="square" rtlCol="0" anchor="ctr"/>
          <a:lstStyle/>
          <a:p>
            <a:pPr marL="0" indent="0" algn="ctr">
              <a:buNone/>
            </a:pPr>
            <a:r>
              <a:rPr lang="en-US" sz="1000" b="1" dirty="0">
                <a:solidFill>
                  <a:srgbClr val="FFFFFF"/>
                </a:solidFill>
              </a:rPr>
              <a:t>PRO</a:t>
            </a:r>
            <a:endParaRPr lang="en-US" sz="1000" dirty="0"/>
          </a:p>
        </p:txBody>
      </p:sp>
      <p:sp>
        <p:nvSpPr>
          <p:cNvPr id="12" name="Shape 10"/>
          <p:cNvSpPr/>
          <p:nvPr/>
        </p:nvSpPr>
        <p:spPr>
          <a:xfrm>
            <a:off x="3200400" y="3429000"/>
            <a:ext cx="1188720" cy="292608"/>
          </a:xfrm>
          <a:prstGeom prst="rect">
            <a:avLst/>
          </a:prstGeom>
          <a:solidFill>
            <a:srgbClr val="E74C3C"/>
          </a:solidFill>
          <a:ln w="12700">
            <a:solidFill>
              <a:srgbClr val="E74C3C"/>
            </a:solidFill>
            <a:prstDash val="solid"/>
          </a:ln>
        </p:spPr>
        <p:txBody>
          <a:bodyPr/>
          <a:lstStyle/>
          <a:p>
            <a:endParaRPr lang="en-US"/>
          </a:p>
        </p:txBody>
      </p:sp>
      <p:sp>
        <p:nvSpPr>
          <p:cNvPr id="13" name="Text 11"/>
          <p:cNvSpPr/>
          <p:nvPr/>
        </p:nvSpPr>
        <p:spPr>
          <a:xfrm>
            <a:off x="3200400" y="3429000"/>
            <a:ext cx="1188720" cy="292608"/>
          </a:xfrm>
          <a:prstGeom prst="rect">
            <a:avLst/>
          </a:prstGeom>
          <a:noFill/>
          <a:ln/>
        </p:spPr>
        <p:txBody>
          <a:bodyPr wrap="square" rtlCol="0" anchor="ctr"/>
          <a:lstStyle/>
          <a:p>
            <a:pPr marL="0" indent="0" algn="ctr">
              <a:buNone/>
            </a:pPr>
            <a:r>
              <a:rPr lang="en-US" sz="1000" b="1" dirty="0">
                <a:solidFill>
                  <a:srgbClr val="FFFFFF"/>
                </a:solidFill>
              </a:rPr>
              <a:t>ELITE</a:t>
            </a:r>
            <a:endParaRPr lang="en-US" sz="1000" dirty="0"/>
          </a:p>
        </p:txBody>
      </p:sp>
      <p:sp>
        <p:nvSpPr>
          <p:cNvPr id="14" name="Shape 12"/>
          <p:cNvSpPr/>
          <p:nvPr/>
        </p:nvSpPr>
        <p:spPr>
          <a:xfrm>
            <a:off x="457200" y="4069080"/>
            <a:ext cx="1920240" cy="685800"/>
          </a:xfrm>
          <a:prstGeom prst="rect">
            <a:avLst/>
          </a:prstGeom>
          <a:solidFill>
            <a:srgbClr val="162D52"/>
          </a:solidFill>
          <a:ln w="12700">
            <a:solidFill>
              <a:srgbClr val="C9A84C"/>
            </a:solidFill>
            <a:prstDash val="solid"/>
          </a:ln>
        </p:spPr>
        <p:txBody>
          <a:bodyPr/>
          <a:lstStyle/>
          <a:p>
            <a:endParaRPr lang="en-US"/>
          </a:p>
        </p:txBody>
      </p:sp>
      <p:sp>
        <p:nvSpPr>
          <p:cNvPr id="15" name="Text 13"/>
          <p:cNvSpPr/>
          <p:nvPr/>
        </p:nvSpPr>
        <p:spPr>
          <a:xfrm>
            <a:off x="457200" y="4087368"/>
            <a:ext cx="1920240" cy="320040"/>
          </a:xfrm>
          <a:prstGeom prst="rect">
            <a:avLst/>
          </a:prstGeom>
          <a:noFill/>
          <a:ln/>
        </p:spPr>
        <p:txBody>
          <a:bodyPr wrap="square" rtlCol="0" anchor="ctr"/>
          <a:lstStyle/>
          <a:p>
            <a:pPr marL="0" indent="0" algn="ctr">
              <a:buNone/>
            </a:pPr>
            <a:r>
              <a:rPr lang="en-US" sz="2200" b="1" dirty="0">
                <a:solidFill>
                  <a:srgbClr val="C9A84C"/>
                </a:solidFill>
                <a:latin typeface="Georgia" pitchFamily="34" charset="0"/>
                <a:ea typeface="Georgia" pitchFamily="34" charset="-122"/>
                <a:cs typeface="Georgia" pitchFamily="34" charset="-120"/>
              </a:rPr>
              <a:t>26</a:t>
            </a:r>
            <a:endParaRPr lang="en-US" sz="2200" dirty="0"/>
          </a:p>
        </p:txBody>
      </p:sp>
      <p:sp>
        <p:nvSpPr>
          <p:cNvPr id="16" name="Text 14"/>
          <p:cNvSpPr/>
          <p:nvPr/>
        </p:nvSpPr>
        <p:spPr>
          <a:xfrm>
            <a:off x="457200" y="4407408"/>
            <a:ext cx="1920240" cy="256032"/>
          </a:xfrm>
          <a:prstGeom prst="rect">
            <a:avLst/>
          </a:prstGeom>
          <a:noFill/>
          <a:ln/>
        </p:spPr>
        <p:txBody>
          <a:bodyPr wrap="square" rtlCol="0" anchor="ctr"/>
          <a:lstStyle/>
          <a:p>
            <a:pPr marL="0" indent="0" algn="ctr">
              <a:buNone/>
            </a:pPr>
            <a:r>
              <a:rPr lang="en-US" sz="1000" dirty="0">
                <a:solidFill>
                  <a:srgbClr val="8A9AB5"/>
                </a:solidFill>
                <a:latin typeface="Calibri" pitchFamily="34" charset="0"/>
                <a:ea typeface="Calibri" pitchFamily="34" charset="-122"/>
                <a:cs typeface="Calibri" pitchFamily="34" charset="-120"/>
              </a:rPr>
              <a:t>Courses</a:t>
            </a:r>
            <a:endParaRPr lang="en-US" sz="1000" dirty="0"/>
          </a:p>
        </p:txBody>
      </p:sp>
      <p:sp>
        <p:nvSpPr>
          <p:cNvPr id="17" name="Shape 15"/>
          <p:cNvSpPr/>
          <p:nvPr/>
        </p:nvSpPr>
        <p:spPr>
          <a:xfrm>
            <a:off x="2651760" y="4069080"/>
            <a:ext cx="1920240" cy="685800"/>
          </a:xfrm>
          <a:prstGeom prst="rect">
            <a:avLst/>
          </a:prstGeom>
          <a:solidFill>
            <a:srgbClr val="162D52"/>
          </a:solidFill>
          <a:ln w="12700">
            <a:solidFill>
              <a:srgbClr val="C9A84C"/>
            </a:solidFill>
            <a:prstDash val="solid"/>
          </a:ln>
        </p:spPr>
        <p:txBody>
          <a:bodyPr/>
          <a:lstStyle/>
          <a:p>
            <a:endParaRPr lang="en-US"/>
          </a:p>
        </p:txBody>
      </p:sp>
      <p:sp>
        <p:nvSpPr>
          <p:cNvPr id="18" name="Text 16"/>
          <p:cNvSpPr/>
          <p:nvPr/>
        </p:nvSpPr>
        <p:spPr>
          <a:xfrm>
            <a:off x="2651760" y="4087368"/>
            <a:ext cx="1920240" cy="320040"/>
          </a:xfrm>
          <a:prstGeom prst="rect">
            <a:avLst/>
          </a:prstGeom>
          <a:noFill/>
          <a:ln/>
        </p:spPr>
        <p:txBody>
          <a:bodyPr wrap="square" rtlCol="0" anchor="ctr"/>
          <a:lstStyle/>
          <a:p>
            <a:pPr marL="0" indent="0" algn="ctr">
              <a:buNone/>
            </a:pPr>
            <a:r>
              <a:rPr lang="en-US" sz="2200" b="1" dirty="0">
                <a:solidFill>
                  <a:srgbClr val="C9A84C"/>
                </a:solidFill>
                <a:latin typeface="Georgia" pitchFamily="34" charset="0"/>
                <a:ea typeface="Georgia" pitchFamily="34" charset="-122"/>
                <a:cs typeface="Georgia" pitchFamily="34" charset="-120"/>
              </a:rPr>
              <a:t>3</a:t>
            </a:r>
            <a:endParaRPr lang="en-US" sz="2200" dirty="0"/>
          </a:p>
        </p:txBody>
      </p:sp>
      <p:sp>
        <p:nvSpPr>
          <p:cNvPr id="19" name="Text 17"/>
          <p:cNvSpPr/>
          <p:nvPr/>
        </p:nvSpPr>
        <p:spPr>
          <a:xfrm>
            <a:off x="2651760" y="4407408"/>
            <a:ext cx="1920240" cy="256032"/>
          </a:xfrm>
          <a:prstGeom prst="rect">
            <a:avLst/>
          </a:prstGeom>
          <a:noFill/>
          <a:ln/>
        </p:spPr>
        <p:txBody>
          <a:bodyPr wrap="square" rtlCol="0" anchor="ctr"/>
          <a:lstStyle/>
          <a:p>
            <a:pPr marL="0" indent="0" algn="ctr">
              <a:buNone/>
            </a:pPr>
            <a:r>
              <a:rPr lang="en-US" sz="1000" dirty="0">
                <a:solidFill>
                  <a:srgbClr val="8A9AB5"/>
                </a:solidFill>
                <a:latin typeface="Calibri" pitchFamily="34" charset="0"/>
                <a:ea typeface="Calibri" pitchFamily="34" charset="-122"/>
                <a:cs typeface="Calibri" pitchFamily="34" charset="-120"/>
              </a:rPr>
              <a:t>Tiers</a:t>
            </a:r>
            <a:endParaRPr lang="en-US" sz="1000" dirty="0"/>
          </a:p>
        </p:txBody>
      </p:sp>
      <p:sp>
        <p:nvSpPr>
          <p:cNvPr id="20" name="Shape 18"/>
          <p:cNvSpPr/>
          <p:nvPr/>
        </p:nvSpPr>
        <p:spPr>
          <a:xfrm>
            <a:off x="4846320" y="4069080"/>
            <a:ext cx="1920240" cy="685800"/>
          </a:xfrm>
          <a:prstGeom prst="rect">
            <a:avLst/>
          </a:prstGeom>
          <a:solidFill>
            <a:srgbClr val="162D52"/>
          </a:solidFill>
          <a:ln w="12700">
            <a:solidFill>
              <a:srgbClr val="C9A84C"/>
            </a:solidFill>
            <a:prstDash val="solid"/>
          </a:ln>
        </p:spPr>
        <p:txBody>
          <a:bodyPr/>
          <a:lstStyle/>
          <a:p>
            <a:endParaRPr lang="en-US"/>
          </a:p>
        </p:txBody>
      </p:sp>
      <p:sp>
        <p:nvSpPr>
          <p:cNvPr id="21" name="Text 19"/>
          <p:cNvSpPr/>
          <p:nvPr/>
        </p:nvSpPr>
        <p:spPr>
          <a:xfrm>
            <a:off x="4846320" y="4087368"/>
            <a:ext cx="1920240" cy="320040"/>
          </a:xfrm>
          <a:prstGeom prst="rect">
            <a:avLst/>
          </a:prstGeom>
          <a:noFill/>
          <a:ln/>
        </p:spPr>
        <p:txBody>
          <a:bodyPr wrap="square" rtlCol="0" anchor="ctr"/>
          <a:lstStyle/>
          <a:p>
            <a:pPr marL="0" indent="0" algn="ctr">
              <a:buNone/>
            </a:pPr>
            <a:r>
              <a:rPr lang="en-US" sz="2200" b="1" dirty="0">
                <a:solidFill>
                  <a:srgbClr val="C9A84C"/>
                </a:solidFill>
                <a:latin typeface="Georgia" pitchFamily="34" charset="0"/>
                <a:ea typeface="Georgia" pitchFamily="34" charset="-122"/>
                <a:cs typeface="Georgia" pitchFamily="34" charset="-120"/>
              </a:rPr>
              <a:t>100%</a:t>
            </a:r>
            <a:endParaRPr lang="en-US" sz="2200" dirty="0"/>
          </a:p>
        </p:txBody>
      </p:sp>
      <p:sp>
        <p:nvSpPr>
          <p:cNvPr id="22" name="Text 20"/>
          <p:cNvSpPr/>
          <p:nvPr/>
        </p:nvSpPr>
        <p:spPr>
          <a:xfrm>
            <a:off x="4846320" y="4407408"/>
            <a:ext cx="1920240" cy="256032"/>
          </a:xfrm>
          <a:prstGeom prst="rect">
            <a:avLst/>
          </a:prstGeom>
          <a:noFill/>
          <a:ln/>
        </p:spPr>
        <p:txBody>
          <a:bodyPr wrap="square" rtlCol="0" anchor="ctr"/>
          <a:lstStyle/>
          <a:p>
            <a:pPr marL="0" indent="0" algn="ctr">
              <a:buNone/>
            </a:pPr>
            <a:r>
              <a:rPr lang="en-US" sz="1000" dirty="0">
                <a:solidFill>
                  <a:srgbClr val="8A9AB5"/>
                </a:solidFill>
                <a:latin typeface="Calibri" pitchFamily="34" charset="0"/>
                <a:ea typeface="Calibri" pitchFamily="34" charset="-122"/>
                <a:cs typeface="Calibri" pitchFamily="34" charset="-120"/>
              </a:rPr>
              <a:t>Online</a:t>
            </a:r>
            <a:endParaRPr lang="en-US" sz="1000" dirty="0"/>
          </a:p>
        </p:txBody>
      </p:sp>
      <p:sp>
        <p:nvSpPr>
          <p:cNvPr id="23" name="Shape 21"/>
          <p:cNvSpPr/>
          <p:nvPr/>
        </p:nvSpPr>
        <p:spPr>
          <a:xfrm>
            <a:off x="0" y="4869180"/>
            <a:ext cx="9144000" cy="274320"/>
          </a:xfrm>
          <a:prstGeom prst="rect">
            <a:avLst/>
          </a:prstGeom>
          <a:solidFill>
            <a:srgbClr val="C9A84C"/>
          </a:solidFill>
          <a:ln w="12700">
            <a:solidFill>
              <a:srgbClr val="C9A84C"/>
            </a:solidFill>
            <a:prstDash val="solid"/>
          </a:ln>
        </p:spPr>
        <p:txBody>
          <a:bodyPr/>
          <a:lstStyle/>
          <a:p>
            <a:endParaRPr lang="en-US"/>
          </a:p>
        </p:txBody>
      </p:sp>
      <p:sp>
        <p:nvSpPr>
          <p:cNvPr id="24" name="Text 22"/>
          <p:cNvSpPr/>
          <p:nvPr/>
        </p:nvSpPr>
        <p:spPr>
          <a:xfrm>
            <a:off x="0" y="4873752"/>
            <a:ext cx="9144000" cy="256032"/>
          </a:xfrm>
          <a:prstGeom prst="rect">
            <a:avLst/>
          </a:prstGeom>
          <a:noFill/>
          <a:ln/>
        </p:spPr>
        <p:txBody>
          <a:bodyPr wrap="square" rtlCol="0" anchor="ctr"/>
          <a:lstStyle/>
          <a:p>
            <a:pPr marL="0" indent="0" algn="ctr">
              <a:buNone/>
            </a:pPr>
            <a:r>
              <a:rPr lang="en-US" sz="800" b="1" dirty="0">
                <a:solidFill>
                  <a:srgbClr val="0D1F3C"/>
                </a:solidFill>
              </a:rPr>
              <a:t>© 2026 BlueCrest Capital Investment Consulting LLC  |  Educational Purposes Only</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37DCAD4-4D06-B93F-5C4E-D9319BE0962E}"/>
              </a:ext>
            </a:extLst>
          </p:cNvPr>
          <p:cNvSpPr txBox="1"/>
          <p:nvPr/>
        </p:nvSpPr>
        <p:spPr>
          <a:xfrm>
            <a:off x="3689131" y="706295"/>
            <a:ext cx="1337226" cy="369332"/>
          </a:xfrm>
          <a:prstGeom prst="rect">
            <a:avLst/>
          </a:prstGeom>
          <a:noFill/>
        </p:spPr>
        <p:txBody>
          <a:bodyPr wrap="none" rtlCol="0">
            <a:spAutoFit/>
          </a:bodyPr>
          <a:lstStyle/>
          <a:p>
            <a:r>
              <a:rPr lang="en-US" dirty="0"/>
              <a:t>DISCLAIMER</a:t>
            </a:r>
          </a:p>
        </p:txBody>
      </p:sp>
      <p:sp>
        <p:nvSpPr>
          <p:cNvPr id="3" name="TextBox 2">
            <a:extLst>
              <a:ext uri="{FF2B5EF4-FFF2-40B4-BE49-F238E27FC236}">
                <a16:creationId xmlns:a16="http://schemas.microsoft.com/office/drawing/2014/main" id="{006BCA28-9B27-A48C-409B-EB2B8EFFA07C}"/>
              </a:ext>
            </a:extLst>
          </p:cNvPr>
          <p:cNvSpPr txBox="1"/>
          <p:nvPr/>
        </p:nvSpPr>
        <p:spPr>
          <a:xfrm>
            <a:off x="627400" y="1653177"/>
            <a:ext cx="7889199" cy="1384995"/>
          </a:xfrm>
          <a:prstGeom prst="rect">
            <a:avLst/>
          </a:prstGeom>
          <a:noFill/>
        </p:spPr>
        <p:txBody>
          <a:bodyPr wrap="square" rtlCol="0">
            <a:spAutoFit/>
          </a:bodyPr>
          <a:lstStyle/>
          <a:p>
            <a:r>
              <a:rPr lang="en-US" sz="1200" dirty="0"/>
              <a:t>This training material is provided strictly for educational purposes.  Blue Crest Capital Investment Consulting LLC does not provide investment,  financial, tax, or trading advice. The strategies, case studies, and examples presented in this material are for educational illustration only.</a:t>
            </a:r>
          </a:p>
          <a:p>
            <a:endParaRPr lang="en-US" sz="1200" dirty="0"/>
          </a:p>
          <a:p>
            <a:r>
              <a:rPr lang="en-US" sz="1200" dirty="0"/>
              <a:t> Trading stocks, options, cryptocurrencies, and other financial instruments involves substantial risk and may result in partial or total loss of capital. Past performance does not guarantee future results. Always conduct your own research and consult a licensed financial advisor before making investment decisions.</a:t>
            </a:r>
          </a:p>
        </p:txBody>
      </p:sp>
    </p:spTree>
    <p:extLst>
      <p:ext uri="{BB962C8B-B14F-4D97-AF65-F5344CB8AC3E}">
        <p14:creationId xmlns:p14="http://schemas.microsoft.com/office/powerpoint/2010/main" val="2040777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EEF2F8"/>
        </a:solidFill>
        <a:effectLst/>
      </p:bgPr>
    </p:bg>
    <p:spTree>
      <p:nvGrpSpPr>
        <p:cNvPr id="1" name=""/>
        <p:cNvGrpSpPr/>
        <p:nvPr/>
      </p:nvGrpSpPr>
      <p:grpSpPr>
        <a:xfrm>
          <a:off x="0" y="0"/>
          <a:ext cx="0" cy="0"/>
          <a:chOff x="0" y="0"/>
          <a:chExt cx="0" cy="0"/>
        </a:xfrm>
      </p:grpSpPr>
      <p:sp>
        <p:nvSpPr>
          <p:cNvPr id="2" name="Shape 0"/>
          <p:cNvSpPr/>
          <p:nvPr/>
        </p:nvSpPr>
        <p:spPr>
          <a:xfrm>
            <a:off x="0" y="0"/>
            <a:ext cx="9144000" cy="1005840"/>
          </a:xfrm>
          <a:prstGeom prst="rect">
            <a:avLst/>
          </a:prstGeom>
          <a:solidFill>
            <a:srgbClr val="0D1F3C"/>
          </a:solidFill>
          <a:ln w="12700">
            <a:solidFill>
              <a:srgbClr val="0D1F3C"/>
            </a:solidFill>
            <a:prstDash val="solid"/>
          </a:ln>
        </p:spPr>
        <p:txBody>
          <a:bodyPr/>
          <a:lstStyle/>
          <a:p>
            <a:endParaRPr lang="en-US"/>
          </a:p>
        </p:txBody>
      </p:sp>
      <p:sp>
        <p:nvSpPr>
          <p:cNvPr id="3" name="Shape 1"/>
          <p:cNvSpPr/>
          <p:nvPr/>
        </p:nvSpPr>
        <p:spPr>
          <a:xfrm>
            <a:off x="0" y="1005840"/>
            <a:ext cx="9144000" cy="54864"/>
          </a:xfrm>
          <a:prstGeom prst="rect">
            <a:avLst/>
          </a:prstGeom>
          <a:solidFill>
            <a:srgbClr val="C9A84C"/>
          </a:solidFill>
          <a:ln w="12700">
            <a:solidFill>
              <a:srgbClr val="C9A84C"/>
            </a:solidFill>
            <a:prstDash val="solid"/>
          </a:ln>
        </p:spPr>
        <p:txBody>
          <a:bodyPr/>
          <a:lstStyle/>
          <a:p>
            <a:endParaRPr lang="en-US"/>
          </a:p>
        </p:txBody>
      </p:sp>
      <p:sp>
        <p:nvSpPr>
          <p:cNvPr id="4" name="Text 2"/>
          <p:cNvSpPr/>
          <p:nvPr/>
        </p:nvSpPr>
        <p:spPr>
          <a:xfrm>
            <a:off x="457200" y="137160"/>
            <a:ext cx="8229600" cy="411480"/>
          </a:xfrm>
          <a:prstGeom prst="rect">
            <a:avLst/>
          </a:prstGeom>
          <a:noFill/>
          <a:ln/>
        </p:spPr>
        <p:txBody>
          <a:bodyPr wrap="square" rtlCol="0" anchor="ctr"/>
          <a:lstStyle/>
          <a:p>
            <a:pPr marL="0" indent="0">
              <a:buNone/>
            </a:pPr>
            <a:r>
              <a:rPr lang="en-US" sz="1100" b="1" kern="0" spc="400" dirty="0">
                <a:solidFill>
                  <a:srgbClr val="C9A84C"/>
                </a:solidFill>
                <a:latin typeface="Calibri" pitchFamily="34" charset="0"/>
                <a:ea typeface="Calibri" pitchFamily="34" charset="-122"/>
                <a:cs typeface="Calibri" pitchFamily="34" charset="-120"/>
              </a:rPr>
              <a:t>MEMBERSHIP TIERS</a:t>
            </a:r>
            <a:endParaRPr lang="en-US" sz="1100" dirty="0"/>
          </a:p>
        </p:txBody>
      </p:sp>
      <p:sp>
        <p:nvSpPr>
          <p:cNvPr id="5" name="Text 3"/>
          <p:cNvSpPr/>
          <p:nvPr/>
        </p:nvSpPr>
        <p:spPr>
          <a:xfrm>
            <a:off x="457200" y="502920"/>
            <a:ext cx="8229600" cy="411480"/>
          </a:xfrm>
          <a:prstGeom prst="rect">
            <a:avLst/>
          </a:prstGeom>
          <a:noFill/>
          <a:ln/>
        </p:spPr>
        <p:txBody>
          <a:bodyPr wrap="square" rtlCol="0" anchor="ctr"/>
          <a:lstStyle/>
          <a:p>
            <a:pPr marL="0" indent="0">
              <a:buNone/>
            </a:pPr>
            <a:r>
              <a:rPr lang="en-US" sz="2000" b="1" dirty="0">
                <a:solidFill>
                  <a:srgbClr val="F5F0E8"/>
                </a:solidFill>
                <a:latin typeface="Georgia" pitchFamily="34" charset="0"/>
                <a:ea typeface="Georgia" pitchFamily="34" charset="-122"/>
                <a:cs typeface="Georgia" pitchFamily="34" charset="-120"/>
              </a:rPr>
              <a:t>Choose the plan that fits your trading journey</a:t>
            </a:r>
            <a:endParaRPr lang="en-US" sz="2000" dirty="0"/>
          </a:p>
        </p:txBody>
      </p:sp>
      <p:sp>
        <p:nvSpPr>
          <p:cNvPr id="6" name="Shape 4"/>
          <p:cNvSpPr/>
          <p:nvPr/>
        </p:nvSpPr>
        <p:spPr>
          <a:xfrm>
            <a:off x="320040" y="1234440"/>
            <a:ext cx="2743200" cy="3611880"/>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lang="en-US"/>
          </a:p>
        </p:txBody>
      </p:sp>
      <p:sp>
        <p:nvSpPr>
          <p:cNvPr id="7" name="Shape 5"/>
          <p:cNvSpPr/>
          <p:nvPr/>
        </p:nvSpPr>
        <p:spPr>
          <a:xfrm>
            <a:off x="320040" y="1234440"/>
            <a:ext cx="2743200" cy="685800"/>
          </a:xfrm>
          <a:prstGeom prst="rect">
            <a:avLst/>
          </a:prstGeom>
          <a:solidFill>
            <a:srgbClr val="3A7BD5"/>
          </a:solidFill>
          <a:ln w="12700">
            <a:solidFill>
              <a:srgbClr val="3A7BD5"/>
            </a:solidFill>
            <a:prstDash val="solid"/>
          </a:ln>
        </p:spPr>
        <p:txBody>
          <a:bodyPr/>
          <a:lstStyle/>
          <a:p>
            <a:endParaRPr lang="en-US"/>
          </a:p>
        </p:txBody>
      </p:sp>
      <p:sp>
        <p:nvSpPr>
          <p:cNvPr id="8" name="Text 6"/>
          <p:cNvSpPr/>
          <p:nvPr/>
        </p:nvSpPr>
        <p:spPr>
          <a:xfrm>
            <a:off x="320040" y="1252728"/>
            <a:ext cx="2743200" cy="384048"/>
          </a:xfrm>
          <a:prstGeom prst="rect">
            <a:avLst/>
          </a:prstGeom>
          <a:noFill/>
          <a:ln/>
        </p:spPr>
        <p:txBody>
          <a:bodyPr wrap="square" rtlCol="0" anchor="ctr"/>
          <a:lstStyle/>
          <a:p>
            <a:pPr marL="0" indent="0" algn="ctr">
              <a:buNone/>
            </a:pPr>
            <a:r>
              <a:rPr lang="en-US" sz="1800" b="1" dirty="0">
                <a:solidFill>
                  <a:srgbClr val="FFFFFF"/>
                </a:solidFill>
                <a:latin typeface="Georgia" pitchFamily="34" charset="0"/>
                <a:ea typeface="Georgia" pitchFamily="34" charset="-122"/>
                <a:cs typeface="Georgia" pitchFamily="34" charset="-120"/>
              </a:rPr>
              <a:t>STARTER</a:t>
            </a:r>
            <a:endParaRPr lang="en-US" sz="1800" dirty="0"/>
          </a:p>
        </p:txBody>
      </p:sp>
      <p:sp>
        <p:nvSpPr>
          <p:cNvPr id="9" name="Text 7"/>
          <p:cNvSpPr/>
          <p:nvPr/>
        </p:nvSpPr>
        <p:spPr>
          <a:xfrm>
            <a:off x="320040" y="1609344"/>
            <a:ext cx="2743200" cy="256032"/>
          </a:xfrm>
          <a:prstGeom prst="rect">
            <a:avLst/>
          </a:prstGeom>
          <a:noFill/>
          <a:ln/>
        </p:spPr>
        <p:txBody>
          <a:bodyPr wrap="square" rtlCol="0" anchor="ctr"/>
          <a:lstStyle/>
          <a:p>
            <a:pPr marL="0" indent="0" algn="ctr">
              <a:buNone/>
            </a:pPr>
            <a:r>
              <a:rPr lang="en-US" sz="900" i="1" dirty="0">
                <a:solidFill>
                  <a:srgbClr val="FFFFFF"/>
                </a:solidFill>
                <a:latin typeface="Calibri" pitchFamily="34" charset="0"/>
                <a:ea typeface="Calibri" pitchFamily="34" charset="-122"/>
                <a:cs typeface="Calibri" pitchFamily="34" charset="-120"/>
              </a:rPr>
              <a:t>Begin with confidence</a:t>
            </a:r>
            <a:endParaRPr lang="en-US" sz="900" dirty="0"/>
          </a:p>
        </p:txBody>
      </p:sp>
      <p:sp>
        <p:nvSpPr>
          <p:cNvPr id="10" name="Text 8"/>
          <p:cNvSpPr/>
          <p:nvPr/>
        </p:nvSpPr>
        <p:spPr>
          <a:xfrm>
            <a:off x="320040" y="1965960"/>
            <a:ext cx="2743200" cy="320040"/>
          </a:xfrm>
          <a:prstGeom prst="rect">
            <a:avLst/>
          </a:prstGeom>
          <a:noFill/>
          <a:ln/>
        </p:spPr>
        <p:txBody>
          <a:bodyPr wrap="square" rtlCol="0" anchor="ctr"/>
          <a:lstStyle/>
          <a:p>
            <a:pPr marL="0" indent="0" algn="ctr">
              <a:buNone/>
            </a:pPr>
            <a:r>
              <a:rPr lang="en-US" sz="1300" b="1" dirty="0">
                <a:solidFill>
                  <a:srgbClr val="3A7BD5"/>
                </a:solidFill>
                <a:latin typeface="Georgia" pitchFamily="34" charset="0"/>
                <a:ea typeface="Georgia" pitchFamily="34" charset="-122"/>
                <a:cs typeface="Georgia" pitchFamily="34" charset="-120"/>
              </a:rPr>
              <a:t>6 Courses</a:t>
            </a:r>
            <a:endParaRPr lang="en-US" sz="1300" dirty="0"/>
          </a:p>
        </p:txBody>
      </p:sp>
      <p:sp>
        <p:nvSpPr>
          <p:cNvPr id="11" name="Text 9"/>
          <p:cNvSpPr/>
          <p:nvPr/>
        </p:nvSpPr>
        <p:spPr>
          <a:xfrm>
            <a:off x="457200" y="2331720"/>
            <a:ext cx="2468880" cy="347472"/>
          </a:xfrm>
          <a:prstGeom prst="rect">
            <a:avLst/>
          </a:prstGeom>
          <a:noFill/>
          <a:ln/>
        </p:spPr>
        <p:txBody>
          <a:bodyPr wrap="square" rtlCol="0" anchor="ctr"/>
          <a:lstStyle/>
          <a:p>
            <a:pPr marL="0" indent="0">
              <a:buNone/>
            </a:pPr>
            <a:r>
              <a:rPr lang="en-US" sz="1050" b="1" dirty="0">
                <a:solidFill>
                  <a:srgbClr val="3A7BD5"/>
                </a:solidFill>
                <a:latin typeface="Calibri" pitchFamily="34" charset="0"/>
                <a:ea typeface="Calibri" pitchFamily="34" charset="-122"/>
                <a:cs typeface="Calibri" pitchFamily="34" charset="-120"/>
              </a:rPr>
              <a:t>✓  </a:t>
            </a:r>
            <a:r>
              <a:rPr lang="en-US" sz="1050" dirty="0">
                <a:solidFill>
                  <a:srgbClr val="3A3A4A"/>
                </a:solidFill>
                <a:latin typeface="Calibri" pitchFamily="34" charset="0"/>
                <a:ea typeface="Calibri" pitchFamily="34" charset="-122"/>
                <a:cs typeface="Calibri" pitchFamily="34" charset="-120"/>
              </a:rPr>
              <a:t>Core trading fundamentals</a:t>
            </a:r>
            <a:endParaRPr lang="en-US" sz="1050" dirty="0"/>
          </a:p>
        </p:txBody>
      </p:sp>
      <p:sp>
        <p:nvSpPr>
          <p:cNvPr id="12" name="Text 10"/>
          <p:cNvSpPr/>
          <p:nvPr/>
        </p:nvSpPr>
        <p:spPr>
          <a:xfrm>
            <a:off x="457200" y="2761488"/>
            <a:ext cx="2468880" cy="347472"/>
          </a:xfrm>
          <a:prstGeom prst="rect">
            <a:avLst/>
          </a:prstGeom>
          <a:noFill/>
          <a:ln/>
        </p:spPr>
        <p:txBody>
          <a:bodyPr wrap="square" rtlCol="0" anchor="ctr"/>
          <a:lstStyle/>
          <a:p>
            <a:pPr marL="0" indent="0">
              <a:buNone/>
            </a:pPr>
            <a:r>
              <a:rPr lang="en-US" sz="1050" b="1" dirty="0">
                <a:solidFill>
                  <a:srgbClr val="3A7BD5"/>
                </a:solidFill>
                <a:latin typeface="Calibri" pitchFamily="34" charset="0"/>
                <a:ea typeface="Calibri" pitchFamily="34" charset="-122"/>
                <a:cs typeface="Calibri" pitchFamily="34" charset="-120"/>
              </a:rPr>
              <a:t>✓  </a:t>
            </a:r>
            <a:r>
              <a:rPr lang="en-US" sz="1050" dirty="0">
                <a:solidFill>
                  <a:srgbClr val="3A3A4A"/>
                </a:solidFill>
                <a:latin typeface="Calibri" pitchFamily="34" charset="0"/>
                <a:ea typeface="Calibri" pitchFamily="34" charset="-122"/>
                <a:cs typeface="Calibri" pitchFamily="34" charset="-120"/>
              </a:rPr>
              <a:t>Market &amp; instrument basics</a:t>
            </a:r>
            <a:endParaRPr lang="en-US" sz="1050" dirty="0"/>
          </a:p>
        </p:txBody>
      </p:sp>
      <p:sp>
        <p:nvSpPr>
          <p:cNvPr id="13" name="Text 11"/>
          <p:cNvSpPr/>
          <p:nvPr/>
        </p:nvSpPr>
        <p:spPr>
          <a:xfrm>
            <a:off x="457200" y="3191256"/>
            <a:ext cx="2468880" cy="347472"/>
          </a:xfrm>
          <a:prstGeom prst="rect">
            <a:avLst/>
          </a:prstGeom>
          <a:noFill/>
          <a:ln/>
        </p:spPr>
        <p:txBody>
          <a:bodyPr wrap="square" rtlCol="0" anchor="ctr"/>
          <a:lstStyle/>
          <a:p>
            <a:pPr marL="0" indent="0">
              <a:buNone/>
            </a:pPr>
            <a:r>
              <a:rPr lang="en-US" sz="1050" b="1" dirty="0">
                <a:solidFill>
                  <a:srgbClr val="3A7BD5"/>
                </a:solidFill>
                <a:latin typeface="Calibri" pitchFamily="34" charset="0"/>
                <a:ea typeface="Calibri" pitchFamily="34" charset="-122"/>
                <a:cs typeface="Calibri" pitchFamily="34" charset="-120"/>
              </a:rPr>
              <a:t>✓  </a:t>
            </a:r>
            <a:r>
              <a:rPr lang="en-US" sz="1050" dirty="0">
                <a:solidFill>
                  <a:srgbClr val="3A3A4A"/>
                </a:solidFill>
                <a:latin typeface="Calibri" pitchFamily="34" charset="0"/>
                <a:ea typeface="Calibri" pitchFamily="34" charset="-122"/>
                <a:cs typeface="Calibri" pitchFamily="34" charset="-120"/>
              </a:rPr>
              <a:t>Risk management essentials</a:t>
            </a:r>
            <a:endParaRPr lang="en-US" sz="1050" dirty="0"/>
          </a:p>
        </p:txBody>
      </p:sp>
      <p:sp>
        <p:nvSpPr>
          <p:cNvPr id="14" name="Text 12"/>
          <p:cNvSpPr/>
          <p:nvPr/>
        </p:nvSpPr>
        <p:spPr>
          <a:xfrm>
            <a:off x="457200" y="3621024"/>
            <a:ext cx="2468880" cy="347472"/>
          </a:xfrm>
          <a:prstGeom prst="rect">
            <a:avLst/>
          </a:prstGeom>
          <a:noFill/>
          <a:ln/>
        </p:spPr>
        <p:txBody>
          <a:bodyPr wrap="square" rtlCol="0" anchor="ctr"/>
          <a:lstStyle/>
          <a:p>
            <a:pPr marL="0" indent="0">
              <a:buNone/>
            </a:pPr>
            <a:r>
              <a:rPr lang="en-US" sz="1050" b="1" dirty="0">
                <a:solidFill>
                  <a:srgbClr val="3A7BD5"/>
                </a:solidFill>
                <a:latin typeface="Calibri" pitchFamily="34" charset="0"/>
                <a:ea typeface="Calibri" pitchFamily="34" charset="-122"/>
                <a:cs typeface="Calibri" pitchFamily="34" charset="-120"/>
              </a:rPr>
              <a:t>✓  </a:t>
            </a:r>
            <a:r>
              <a:rPr lang="en-US" sz="1050" dirty="0">
                <a:solidFill>
                  <a:srgbClr val="3A3A4A"/>
                </a:solidFill>
                <a:latin typeface="Calibri" pitchFamily="34" charset="0"/>
                <a:ea typeface="Calibri" pitchFamily="34" charset="-122"/>
                <a:cs typeface="Calibri" pitchFamily="34" charset="-120"/>
              </a:rPr>
              <a:t>Real trade case studies</a:t>
            </a:r>
            <a:endParaRPr lang="en-US" sz="1050" dirty="0"/>
          </a:p>
        </p:txBody>
      </p:sp>
      <p:sp>
        <p:nvSpPr>
          <p:cNvPr id="15" name="Text 13"/>
          <p:cNvSpPr/>
          <p:nvPr/>
        </p:nvSpPr>
        <p:spPr>
          <a:xfrm>
            <a:off x="457200" y="4050792"/>
            <a:ext cx="2468880" cy="347472"/>
          </a:xfrm>
          <a:prstGeom prst="rect">
            <a:avLst/>
          </a:prstGeom>
          <a:noFill/>
          <a:ln/>
        </p:spPr>
        <p:txBody>
          <a:bodyPr wrap="square" rtlCol="0" anchor="ctr"/>
          <a:lstStyle/>
          <a:p>
            <a:pPr marL="0" indent="0">
              <a:buNone/>
            </a:pPr>
            <a:r>
              <a:rPr lang="en-US" sz="1050" b="1" dirty="0">
                <a:solidFill>
                  <a:srgbClr val="3A7BD5"/>
                </a:solidFill>
                <a:latin typeface="Calibri" pitchFamily="34" charset="0"/>
                <a:ea typeface="Calibri" pitchFamily="34" charset="-122"/>
                <a:cs typeface="Calibri" pitchFamily="34" charset="-120"/>
              </a:rPr>
              <a:t>✓  </a:t>
            </a:r>
            <a:r>
              <a:rPr lang="en-US" sz="1050" dirty="0">
                <a:solidFill>
                  <a:srgbClr val="3A3A4A"/>
                </a:solidFill>
                <a:latin typeface="Calibri" pitchFamily="34" charset="0"/>
                <a:ea typeface="Calibri" pitchFamily="34" charset="-122"/>
                <a:cs typeface="Calibri" pitchFamily="34" charset="-120"/>
              </a:rPr>
              <a:t>Options introduction</a:t>
            </a:r>
            <a:endParaRPr lang="en-US" sz="1050" dirty="0"/>
          </a:p>
        </p:txBody>
      </p:sp>
      <p:sp>
        <p:nvSpPr>
          <p:cNvPr id="16" name="Shape 14"/>
          <p:cNvSpPr/>
          <p:nvPr/>
        </p:nvSpPr>
        <p:spPr>
          <a:xfrm>
            <a:off x="3246120" y="1234440"/>
            <a:ext cx="2743200" cy="3611880"/>
          </a:xfrm>
          <a:prstGeom prst="rect">
            <a:avLst/>
          </a:prstGeom>
          <a:solidFill>
            <a:srgbClr val="FFFFFF"/>
          </a:solidFill>
          <a:ln w="25400">
            <a:solidFill>
              <a:srgbClr val="C9A84C"/>
            </a:solidFill>
            <a:prstDash val="solid"/>
          </a:ln>
          <a:effectLst>
            <a:outerShdw blurRad="101600" dist="38100" dir="8100000" algn="bl" rotWithShape="0">
              <a:srgbClr val="000000">
                <a:alpha val="12000"/>
              </a:srgbClr>
            </a:outerShdw>
          </a:effectLst>
        </p:spPr>
        <p:txBody>
          <a:bodyPr/>
          <a:lstStyle/>
          <a:p>
            <a:endParaRPr lang="en-US"/>
          </a:p>
        </p:txBody>
      </p:sp>
      <p:sp>
        <p:nvSpPr>
          <p:cNvPr id="17" name="Shape 15"/>
          <p:cNvSpPr/>
          <p:nvPr/>
        </p:nvSpPr>
        <p:spPr>
          <a:xfrm>
            <a:off x="3246120" y="1234440"/>
            <a:ext cx="2743200" cy="685800"/>
          </a:xfrm>
          <a:prstGeom prst="rect">
            <a:avLst/>
          </a:prstGeom>
          <a:solidFill>
            <a:srgbClr val="C9A84C"/>
          </a:solidFill>
          <a:ln w="12700">
            <a:solidFill>
              <a:srgbClr val="C9A84C"/>
            </a:solidFill>
            <a:prstDash val="solid"/>
          </a:ln>
        </p:spPr>
        <p:txBody>
          <a:bodyPr/>
          <a:lstStyle/>
          <a:p>
            <a:endParaRPr lang="en-US"/>
          </a:p>
        </p:txBody>
      </p:sp>
      <p:sp>
        <p:nvSpPr>
          <p:cNvPr id="18" name="Text 16"/>
          <p:cNvSpPr/>
          <p:nvPr/>
        </p:nvSpPr>
        <p:spPr>
          <a:xfrm>
            <a:off x="3246120" y="1252728"/>
            <a:ext cx="2743200" cy="384048"/>
          </a:xfrm>
          <a:prstGeom prst="rect">
            <a:avLst/>
          </a:prstGeom>
          <a:noFill/>
          <a:ln/>
        </p:spPr>
        <p:txBody>
          <a:bodyPr wrap="square" rtlCol="0" anchor="ctr"/>
          <a:lstStyle/>
          <a:p>
            <a:pPr marL="0" indent="0" algn="ctr">
              <a:buNone/>
            </a:pPr>
            <a:r>
              <a:rPr lang="en-US" sz="1800" b="1" dirty="0">
                <a:solidFill>
                  <a:srgbClr val="FFFFFF"/>
                </a:solidFill>
                <a:latin typeface="Georgia" pitchFamily="34" charset="0"/>
                <a:ea typeface="Georgia" pitchFamily="34" charset="-122"/>
                <a:cs typeface="Georgia" pitchFamily="34" charset="-120"/>
              </a:rPr>
              <a:t>PRO</a:t>
            </a:r>
            <a:endParaRPr lang="en-US" sz="1800" dirty="0"/>
          </a:p>
        </p:txBody>
      </p:sp>
      <p:sp>
        <p:nvSpPr>
          <p:cNvPr id="19" name="Text 17"/>
          <p:cNvSpPr/>
          <p:nvPr/>
        </p:nvSpPr>
        <p:spPr>
          <a:xfrm>
            <a:off x="3246120" y="1609344"/>
            <a:ext cx="2743200" cy="256032"/>
          </a:xfrm>
          <a:prstGeom prst="rect">
            <a:avLst/>
          </a:prstGeom>
          <a:noFill/>
          <a:ln/>
        </p:spPr>
        <p:txBody>
          <a:bodyPr wrap="square" rtlCol="0" anchor="ctr"/>
          <a:lstStyle/>
          <a:p>
            <a:pPr marL="0" indent="0" algn="ctr">
              <a:buNone/>
            </a:pPr>
            <a:r>
              <a:rPr lang="en-US" sz="900" i="1" dirty="0">
                <a:solidFill>
                  <a:srgbClr val="FFFFFF"/>
                </a:solidFill>
                <a:latin typeface="Calibri" pitchFamily="34" charset="0"/>
                <a:ea typeface="Calibri" pitchFamily="34" charset="-122"/>
                <a:cs typeface="Calibri" pitchFamily="34" charset="-120"/>
              </a:rPr>
              <a:t>Elevate your edge</a:t>
            </a:r>
            <a:endParaRPr lang="en-US" sz="900" dirty="0"/>
          </a:p>
        </p:txBody>
      </p:sp>
      <p:sp>
        <p:nvSpPr>
          <p:cNvPr id="20" name="Text 18"/>
          <p:cNvSpPr/>
          <p:nvPr/>
        </p:nvSpPr>
        <p:spPr>
          <a:xfrm>
            <a:off x="3246120" y="1965960"/>
            <a:ext cx="2743200" cy="320040"/>
          </a:xfrm>
          <a:prstGeom prst="rect">
            <a:avLst/>
          </a:prstGeom>
          <a:noFill/>
          <a:ln/>
        </p:spPr>
        <p:txBody>
          <a:bodyPr wrap="square" rtlCol="0" anchor="ctr"/>
          <a:lstStyle/>
          <a:p>
            <a:pPr marL="0" indent="0" algn="ctr">
              <a:buNone/>
            </a:pPr>
            <a:r>
              <a:rPr lang="en-US" sz="1300" b="1" dirty="0">
                <a:solidFill>
                  <a:srgbClr val="C9A84C"/>
                </a:solidFill>
                <a:latin typeface="Georgia" pitchFamily="34" charset="0"/>
                <a:ea typeface="Georgia" pitchFamily="34" charset="-122"/>
                <a:cs typeface="Georgia" pitchFamily="34" charset="-120"/>
              </a:rPr>
              <a:t>16 Courses</a:t>
            </a:r>
            <a:endParaRPr lang="en-US" sz="1300" dirty="0"/>
          </a:p>
        </p:txBody>
      </p:sp>
      <p:sp>
        <p:nvSpPr>
          <p:cNvPr id="21" name="Text 19"/>
          <p:cNvSpPr/>
          <p:nvPr/>
        </p:nvSpPr>
        <p:spPr>
          <a:xfrm>
            <a:off x="3383280" y="2331720"/>
            <a:ext cx="2468880" cy="347472"/>
          </a:xfrm>
          <a:prstGeom prst="rect">
            <a:avLst/>
          </a:prstGeom>
          <a:noFill/>
          <a:ln/>
        </p:spPr>
        <p:txBody>
          <a:bodyPr wrap="square" rtlCol="0" anchor="ctr"/>
          <a:lstStyle/>
          <a:p>
            <a:pPr marL="0" indent="0">
              <a:buNone/>
            </a:pPr>
            <a:r>
              <a:rPr lang="en-US" sz="1050" b="1" dirty="0">
                <a:solidFill>
                  <a:srgbClr val="C9A84C"/>
                </a:solidFill>
                <a:latin typeface="Calibri" pitchFamily="34" charset="0"/>
                <a:ea typeface="Calibri" pitchFamily="34" charset="-122"/>
                <a:cs typeface="Calibri" pitchFamily="34" charset="-120"/>
              </a:rPr>
              <a:t>✓  </a:t>
            </a:r>
            <a:r>
              <a:rPr lang="en-US" sz="1050" dirty="0">
                <a:solidFill>
                  <a:srgbClr val="3A3A4A"/>
                </a:solidFill>
                <a:latin typeface="Calibri" pitchFamily="34" charset="0"/>
                <a:ea typeface="Calibri" pitchFamily="34" charset="-122"/>
                <a:cs typeface="Calibri" pitchFamily="34" charset="-120"/>
              </a:rPr>
              <a:t>Everything in Starter</a:t>
            </a:r>
            <a:endParaRPr lang="en-US" sz="1050" dirty="0"/>
          </a:p>
        </p:txBody>
      </p:sp>
      <p:sp>
        <p:nvSpPr>
          <p:cNvPr id="22" name="Text 20"/>
          <p:cNvSpPr/>
          <p:nvPr/>
        </p:nvSpPr>
        <p:spPr>
          <a:xfrm>
            <a:off x="3383280" y="2761488"/>
            <a:ext cx="2468880" cy="347472"/>
          </a:xfrm>
          <a:prstGeom prst="rect">
            <a:avLst/>
          </a:prstGeom>
          <a:noFill/>
          <a:ln/>
        </p:spPr>
        <p:txBody>
          <a:bodyPr wrap="square" rtlCol="0" anchor="ctr"/>
          <a:lstStyle/>
          <a:p>
            <a:pPr marL="0" indent="0">
              <a:buNone/>
            </a:pPr>
            <a:r>
              <a:rPr lang="en-US" sz="1050" b="1" dirty="0">
                <a:solidFill>
                  <a:srgbClr val="C9A84C"/>
                </a:solidFill>
                <a:latin typeface="Calibri" pitchFamily="34" charset="0"/>
                <a:ea typeface="Calibri" pitchFamily="34" charset="-122"/>
                <a:cs typeface="Calibri" pitchFamily="34" charset="-120"/>
              </a:rPr>
              <a:t>✓  </a:t>
            </a:r>
            <a:r>
              <a:rPr lang="en-US" sz="1050" dirty="0">
                <a:solidFill>
                  <a:srgbClr val="3A3A4A"/>
                </a:solidFill>
                <a:latin typeface="Calibri" pitchFamily="34" charset="0"/>
                <a:ea typeface="Calibri" pitchFamily="34" charset="-122"/>
                <a:cs typeface="Calibri" pitchFamily="34" charset="-120"/>
              </a:rPr>
              <a:t>Options &amp; derivatives deep-dive</a:t>
            </a:r>
            <a:endParaRPr lang="en-US" sz="1050" dirty="0"/>
          </a:p>
        </p:txBody>
      </p:sp>
      <p:sp>
        <p:nvSpPr>
          <p:cNvPr id="23" name="Text 21"/>
          <p:cNvSpPr/>
          <p:nvPr/>
        </p:nvSpPr>
        <p:spPr>
          <a:xfrm>
            <a:off x="3383280" y="3191256"/>
            <a:ext cx="2468880" cy="347472"/>
          </a:xfrm>
          <a:prstGeom prst="rect">
            <a:avLst/>
          </a:prstGeom>
          <a:noFill/>
          <a:ln/>
        </p:spPr>
        <p:txBody>
          <a:bodyPr wrap="square" rtlCol="0" anchor="ctr"/>
          <a:lstStyle/>
          <a:p>
            <a:pPr marL="0" indent="0">
              <a:buNone/>
            </a:pPr>
            <a:r>
              <a:rPr lang="en-US" sz="1050" b="1" dirty="0">
                <a:solidFill>
                  <a:srgbClr val="C9A84C"/>
                </a:solidFill>
                <a:latin typeface="Calibri" pitchFamily="34" charset="0"/>
                <a:ea typeface="Calibri" pitchFamily="34" charset="-122"/>
                <a:cs typeface="Calibri" pitchFamily="34" charset="-120"/>
              </a:rPr>
              <a:t>✓  </a:t>
            </a:r>
            <a:r>
              <a:rPr lang="en-US" sz="1050" dirty="0">
                <a:solidFill>
                  <a:srgbClr val="3A3A4A"/>
                </a:solidFill>
                <a:latin typeface="Calibri" pitchFamily="34" charset="0"/>
                <a:ea typeface="Calibri" pitchFamily="34" charset="-122"/>
                <a:cs typeface="Calibri" pitchFamily="34" charset="-120"/>
              </a:rPr>
              <a:t>Institutional order flow</a:t>
            </a:r>
            <a:endParaRPr lang="en-US" sz="1050" dirty="0"/>
          </a:p>
        </p:txBody>
      </p:sp>
      <p:sp>
        <p:nvSpPr>
          <p:cNvPr id="24" name="Text 22"/>
          <p:cNvSpPr/>
          <p:nvPr/>
        </p:nvSpPr>
        <p:spPr>
          <a:xfrm>
            <a:off x="3383280" y="3621024"/>
            <a:ext cx="2468880" cy="347472"/>
          </a:xfrm>
          <a:prstGeom prst="rect">
            <a:avLst/>
          </a:prstGeom>
          <a:noFill/>
          <a:ln/>
        </p:spPr>
        <p:txBody>
          <a:bodyPr wrap="square" rtlCol="0" anchor="ctr"/>
          <a:lstStyle/>
          <a:p>
            <a:pPr marL="0" indent="0">
              <a:buNone/>
            </a:pPr>
            <a:r>
              <a:rPr lang="en-US" sz="1050" b="1" dirty="0">
                <a:solidFill>
                  <a:srgbClr val="C9A84C"/>
                </a:solidFill>
                <a:latin typeface="Calibri" pitchFamily="34" charset="0"/>
                <a:ea typeface="Calibri" pitchFamily="34" charset="-122"/>
                <a:cs typeface="Calibri" pitchFamily="34" charset="-120"/>
              </a:rPr>
              <a:t>✓  </a:t>
            </a:r>
            <a:r>
              <a:rPr lang="en-US" sz="1050" dirty="0">
                <a:solidFill>
                  <a:srgbClr val="3A3A4A"/>
                </a:solidFill>
                <a:latin typeface="Calibri" pitchFamily="34" charset="0"/>
                <a:ea typeface="Calibri" pitchFamily="34" charset="-122"/>
                <a:cs typeface="Calibri" pitchFamily="34" charset="-120"/>
              </a:rPr>
              <a:t>Sector &amp; cycle analysis</a:t>
            </a:r>
            <a:endParaRPr lang="en-US" sz="1050" dirty="0"/>
          </a:p>
        </p:txBody>
      </p:sp>
      <p:sp>
        <p:nvSpPr>
          <p:cNvPr id="25" name="Text 23"/>
          <p:cNvSpPr/>
          <p:nvPr/>
        </p:nvSpPr>
        <p:spPr>
          <a:xfrm>
            <a:off x="3383280" y="4050792"/>
            <a:ext cx="2468880" cy="347472"/>
          </a:xfrm>
          <a:prstGeom prst="rect">
            <a:avLst/>
          </a:prstGeom>
          <a:noFill/>
          <a:ln/>
        </p:spPr>
        <p:txBody>
          <a:bodyPr wrap="square" rtlCol="0" anchor="ctr"/>
          <a:lstStyle/>
          <a:p>
            <a:pPr marL="0" indent="0">
              <a:buNone/>
            </a:pPr>
            <a:r>
              <a:rPr lang="en-US" sz="1050" b="1" dirty="0">
                <a:solidFill>
                  <a:srgbClr val="C9A84C"/>
                </a:solidFill>
                <a:latin typeface="Calibri" pitchFamily="34" charset="0"/>
                <a:ea typeface="Calibri" pitchFamily="34" charset="-122"/>
                <a:cs typeface="Calibri" pitchFamily="34" charset="-120"/>
              </a:rPr>
              <a:t>✓  </a:t>
            </a:r>
            <a:r>
              <a:rPr lang="en-US" sz="1050" dirty="0">
                <a:solidFill>
                  <a:srgbClr val="3A3A4A"/>
                </a:solidFill>
                <a:latin typeface="Calibri" pitchFamily="34" charset="0"/>
                <a:ea typeface="Calibri" pitchFamily="34" charset="-122"/>
                <a:cs typeface="Calibri" pitchFamily="34" charset="-120"/>
              </a:rPr>
              <a:t>Fundamental &amp; technical analysis</a:t>
            </a:r>
            <a:endParaRPr lang="en-US" sz="1050" dirty="0"/>
          </a:p>
        </p:txBody>
      </p:sp>
      <p:sp>
        <p:nvSpPr>
          <p:cNvPr id="26" name="Shape 24"/>
          <p:cNvSpPr/>
          <p:nvPr/>
        </p:nvSpPr>
        <p:spPr>
          <a:xfrm>
            <a:off x="6172200" y="1234440"/>
            <a:ext cx="2743200" cy="3611880"/>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lang="en-US"/>
          </a:p>
        </p:txBody>
      </p:sp>
      <p:sp>
        <p:nvSpPr>
          <p:cNvPr id="27" name="Shape 25"/>
          <p:cNvSpPr/>
          <p:nvPr/>
        </p:nvSpPr>
        <p:spPr>
          <a:xfrm>
            <a:off x="6172200" y="1234440"/>
            <a:ext cx="2743200" cy="685800"/>
          </a:xfrm>
          <a:prstGeom prst="rect">
            <a:avLst/>
          </a:prstGeom>
          <a:solidFill>
            <a:srgbClr val="C0392B"/>
          </a:solidFill>
          <a:ln w="12700">
            <a:solidFill>
              <a:srgbClr val="C0392B"/>
            </a:solidFill>
            <a:prstDash val="solid"/>
          </a:ln>
        </p:spPr>
        <p:txBody>
          <a:bodyPr/>
          <a:lstStyle/>
          <a:p>
            <a:endParaRPr lang="en-US"/>
          </a:p>
        </p:txBody>
      </p:sp>
      <p:sp>
        <p:nvSpPr>
          <p:cNvPr id="28" name="Text 26"/>
          <p:cNvSpPr/>
          <p:nvPr/>
        </p:nvSpPr>
        <p:spPr>
          <a:xfrm>
            <a:off x="6172200" y="1252728"/>
            <a:ext cx="2743200" cy="384048"/>
          </a:xfrm>
          <a:prstGeom prst="rect">
            <a:avLst/>
          </a:prstGeom>
          <a:noFill/>
          <a:ln/>
        </p:spPr>
        <p:txBody>
          <a:bodyPr wrap="square" rtlCol="0" anchor="ctr"/>
          <a:lstStyle/>
          <a:p>
            <a:pPr marL="0" indent="0" algn="ctr">
              <a:buNone/>
            </a:pPr>
            <a:r>
              <a:rPr lang="en-US" sz="1800" b="1" dirty="0">
                <a:solidFill>
                  <a:srgbClr val="FFFFFF"/>
                </a:solidFill>
                <a:latin typeface="Georgia" pitchFamily="34" charset="0"/>
                <a:ea typeface="Georgia" pitchFamily="34" charset="-122"/>
                <a:cs typeface="Georgia" pitchFamily="34" charset="-120"/>
              </a:rPr>
              <a:t>ELITE</a:t>
            </a:r>
            <a:endParaRPr lang="en-US" sz="1800" dirty="0"/>
          </a:p>
        </p:txBody>
      </p:sp>
      <p:sp>
        <p:nvSpPr>
          <p:cNvPr id="29" name="Text 27"/>
          <p:cNvSpPr/>
          <p:nvPr/>
        </p:nvSpPr>
        <p:spPr>
          <a:xfrm>
            <a:off x="6172200" y="1609344"/>
            <a:ext cx="2743200" cy="256032"/>
          </a:xfrm>
          <a:prstGeom prst="rect">
            <a:avLst/>
          </a:prstGeom>
          <a:noFill/>
          <a:ln/>
        </p:spPr>
        <p:txBody>
          <a:bodyPr wrap="square" rtlCol="0" anchor="ctr"/>
          <a:lstStyle/>
          <a:p>
            <a:pPr marL="0" indent="0" algn="ctr">
              <a:buNone/>
            </a:pPr>
            <a:r>
              <a:rPr lang="en-US" sz="900" i="1" dirty="0">
                <a:solidFill>
                  <a:srgbClr val="FFFFFF"/>
                </a:solidFill>
                <a:latin typeface="Calibri" pitchFamily="34" charset="0"/>
                <a:ea typeface="Calibri" pitchFamily="34" charset="-122"/>
                <a:cs typeface="Calibri" pitchFamily="34" charset="-120"/>
              </a:rPr>
              <a:t>Trade like a professional</a:t>
            </a:r>
            <a:endParaRPr lang="en-US" sz="900" dirty="0"/>
          </a:p>
        </p:txBody>
      </p:sp>
      <p:sp>
        <p:nvSpPr>
          <p:cNvPr id="30" name="Text 28"/>
          <p:cNvSpPr/>
          <p:nvPr/>
        </p:nvSpPr>
        <p:spPr>
          <a:xfrm>
            <a:off x="6172200" y="1965960"/>
            <a:ext cx="2743200" cy="320040"/>
          </a:xfrm>
          <a:prstGeom prst="rect">
            <a:avLst/>
          </a:prstGeom>
          <a:noFill/>
          <a:ln/>
        </p:spPr>
        <p:txBody>
          <a:bodyPr wrap="square" rtlCol="0" anchor="ctr"/>
          <a:lstStyle/>
          <a:p>
            <a:pPr marL="0" indent="0" algn="ctr">
              <a:buNone/>
            </a:pPr>
            <a:r>
              <a:rPr lang="en-US" sz="1300" b="1" dirty="0">
                <a:solidFill>
                  <a:srgbClr val="C0392B"/>
                </a:solidFill>
                <a:latin typeface="Georgia" pitchFamily="34" charset="0"/>
                <a:ea typeface="Georgia" pitchFamily="34" charset="-122"/>
                <a:cs typeface="Georgia" pitchFamily="34" charset="-120"/>
              </a:rPr>
              <a:t>26 Courses</a:t>
            </a:r>
            <a:endParaRPr lang="en-US" sz="1300" dirty="0"/>
          </a:p>
        </p:txBody>
      </p:sp>
      <p:sp>
        <p:nvSpPr>
          <p:cNvPr id="31" name="Text 29"/>
          <p:cNvSpPr/>
          <p:nvPr/>
        </p:nvSpPr>
        <p:spPr>
          <a:xfrm>
            <a:off x="6309360" y="2331720"/>
            <a:ext cx="2468880" cy="347472"/>
          </a:xfrm>
          <a:prstGeom prst="rect">
            <a:avLst/>
          </a:prstGeom>
          <a:noFill/>
          <a:ln/>
        </p:spPr>
        <p:txBody>
          <a:bodyPr wrap="square" rtlCol="0" anchor="ctr"/>
          <a:lstStyle/>
          <a:p>
            <a:pPr marL="0" indent="0">
              <a:buNone/>
            </a:pPr>
            <a:r>
              <a:rPr lang="en-US" sz="1050" b="1" dirty="0">
                <a:solidFill>
                  <a:srgbClr val="C0392B"/>
                </a:solidFill>
                <a:latin typeface="Calibri" pitchFamily="34" charset="0"/>
                <a:ea typeface="Calibri" pitchFamily="34" charset="-122"/>
                <a:cs typeface="Calibri" pitchFamily="34" charset="-120"/>
              </a:rPr>
              <a:t>✓  </a:t>
            </a:r>
            <a:r>
              <a:rPr lang="en-US" sz="1050" dirty="0">
                <a:solidFill>
                  <a:srgbClr val="3A3A4A"/>
                </a:solidFill>
                <a:latin typeface="Calibri" pitchFamily="34" charset="0"/>
                <a:ea typeface="Calibri" pitchFamily="34" charset="-122"/>
                <a:cs typeface="Calibri" pitchFamily="34" charset="-120"/>
              </a:rPr>
              <a:t>All 26 courses</a:t>
            </a:r>
            <a:endParaRPr lang="en-US" sz="1050" dirty="0"/>
          </a:p>
        </p:txBody>
      </p:sp>
      <p:sp>
        <p:nvSpPr>
          <p:cNvPr id="32" name="Text 30"/>
          <p:cNvSpPr/>
          <p:nvPr/>
        </p:nvSpPr>
        <p:spPr>
          <a:xfrm>
            <a:off x="6309360" y="2761488"/>
            <a:ext cx="2468880" cy="347472"/>
          </a:xfrm>
          <a:prstGeom prst="rect">
            <a:avLst/>
          </a:prstGeom>
          <a:noFill/>
          <a:ln/>
        </p:spPr>
        <p:txBody>
          <a:bodyPr wrap="square" rtlCol="0" anchor="ctr"/>
          <a:lstStyle/>
          <a:p>
            <a:pPr marL="0" indent="0">
              <a:buNone/>
            </a:pPr>
            <a:r>
              <a:rPr lang="en-US" sz="1050" b="1" dirty="0">
                <a:solidFill>
                  <a:srgbClr val="C0392B"/>
                </a:solidFill>
                <a:latin typeface="Calibri" pitchFamily="34" charset="0"/>
                <a:ea typeface="Calibri" pitchFamily="34" charset="-122"/>
                <a:cs typeface="Calibri" pitchFamily="34" charset="-120"/>
              </a:rPr>
              <a:t>✓  </a:t>
            </a:r>
            <a:r>
              <a:rPr lang="en-US" sz="1050" dirty="0">
                <a:solidFill>
                  <a:srgbClr val="3A3A4A"/>
                </a:solidFill>
                <a:latin typeface="Calibri" pitchFamily="34" charset="0"/>
                <a:ea typeface="Calibri" pitchFamily="34" charset="-122"/>
                <a:cs typeface="Calibri" pitchFamily="34" charset="-120"/>
              </a:rPr>
              <a:t>Hedge fund strategies</a:t>
            </a:r>
            <a:endParaRPr lang="en-US" sz="1050" dirty="0"/>
          </a:p>
        </p:txBody>
      </p:sp>
      <p:sp>
        <p:nvSpPr>
          <p:cNvPr id="33" name="Text 31"/>
          <p:cNvSpPr/>
          <p:nvPr/>
        </p:nvSpPr>
        <p:spPr>
          <a:xfrm>
            <a:off x="6309360" y="3191256"/>
            <a:ext cx="2468880" cy="347472"/>
          </a:xfrm>
          <a:prstGeom prst="rect">
            <a:avLst/>
          </a:prstGeom>
          <a:noFill/>
          <a:ln/>
        </p:spPr>
        <p:txBody>
          <a:bodyPr wrap="square" rtlCol="0" anchor="ctr"/>
          <a:lstStyle/>
          <a:p>
            <a:pPr marL="0" indent="0">
              <a:buNone/>
            </a:pPr>
            <a:r>
              <a:rPr lang="en-US" sz="1050" b="1" dirty="0">
                <a:solidFill>
                  <a:srgbClr val="C0392B"/>
                </a:solidFill>
                <a:latin typeface="Calibri" pitchFamily="34" charset="0"/>
                <a:ea typeface="Calibri" pitchFamily="34" charset="-122"/>
                <a:cs typeface="Calibri" pitchFamily="34" charset="-120"/>
              </a:rPr>
              <a:t>✓  </a:t>
            </a:r>
            <a:r>
              <a:rPr lang="en-US" sz="1050" dirty="0">
                <a:solidFill>
                  <a:srgbClr val="3A3A4A"/>
                </a:solidFill>
                <a:latin typeface="Calibri" pitchFamily="34" charset="0"/>
                <a:ea typeface="Calibri" pitchFamily="34" charset="-122"/>
                <a:cs typeface="Calibri" pitchFamily="34" charset="-120"/>
              </a:rPr>
              <a:t>Advanced playbooks</a:t>
            </a:r>
            <a:endParaRPr lang="en-US" sz="1050" dirty="0"/>
          </a:p>
        </p:txBody>
      </p:sp>
      <p:sp>
        <p:nvSpPr>
          <p:cNvPr id="34" name="Text 32"/>
          <p:cNvSpPr/>
          <p:nvPr/>
        </p:nvSpPr>
        <p:spPr>
          <a:xfrm>
            <a:off x="6309360" y="3621024"/>
            <a:ext cx="2468880" cy="347472"/>
          </a:xfrm>
          <a:prstGeom prst="rect">
            <a:avLst/>
          </a:prstGeom>
          <a:noFill/>
          <a:ln/>
        </p:spPr>
        <p:txBody>
          <a:bodyPr wrap="square" rtlCol="0" anchor="ctr"/>
          <a:lstStyle/>
          <a:p>
            <a:pPr marL="0" indent="0">
              <a:buNone/>
            </a:pPr>
            <a:r>
              <a:rPr lang="en-US" sz="1050" b="1" dirty="0">
                <a:solidFill>
                  <a:srgbClr val="C0392B"/>
                </a:solidFill>
                <a:latin typeface="Calibri" pitchFamily="34" charset="0"/>
                <a:ea typeface="Calibri" pitchFamily="34" charset="-122"/>
                <a:cs typeface="Calibri" pitchFamily="34" charset="-120"/>
              </a:rPr>
              <a:t>✓  </a:t>
            </a:r>
            <a:r>
              <a:rPr lang="en-US" sz="1050" dirty="0">
                <a:solidFill>
                  <a:srgbClr val="3A3A4A"/>
                </a:solidFill>
                <a:latin typeface="Calibri" pitchFamily="34" charset="0"/>
                <a:ea typeface="Calibri" pitchFamily="34" charset="-122"/>
                <a:cs typeface="Calibri" pitchFamily="34" charset="-120"/>
              </a:rPr>
              <a:t>Behavioral finance</a:t>
            </a:r>
            <a:endParaRPr lang="en-US" sz="1050" dirty="0"/>
          </a:p>
        </p:txBody>
      </p:sp>
      <p:sp>
        <p:nvSpPr>
          <p:cNvPr id="35" name="Text 33"/>
          <p:cNvSpPr/>
          <p:nvPr/>
        </p:nvSpPr>
        <p:spPr>
          <a:xfrm>
            <a:off x="6309360" y="4050792"/>
            <a:ext cx="2468880" cy="347472"/>
          </a:xfrm>
          <a:prstGeom prst="rect">
            <a:avLst/>
          </a:prstGeom>
          <a:noFill/>
          <a:ln/>
        </p:spPr>
        <p:txBody>
          <a:bodyPr wrap="square" rtlCol="0" anchor="ctr"/>
          <a:lstStyle/>
          <a:p>
            <a:pPr marL="0" indent="0">
              <a:buNone/>
            </a:pPr>
            <a:r>
              <a:rPr lang="en-US" sz="1050" b="1" dirty="0">
                <a:solidFill>
                  <a:srgbClr val="C0392B"/>
                </a:solidFill>
                <a:latin typeface="Calibri" pitchFamily="34" charset="0"/>
                <a:ea typeface="Calibri" pitchFamily="34" charset="-122"/>
                <a:cs typeface="Calibri" pitchFamily="34" charset="-120"/>
              </a:rPr>
              <a:t>✓  </a:t>
            </a:r>
            <a:r>
              <a:rPr lang="en-US" sz="1050" dirty="0">
                <a:solidFill>
                  <a:srgbClr val="3A3A4A"/>
                </a:solidFill>
                <a:latin typeface="Calibri" pitchFamily="34" charset="0"/>
                <a:ea typeface="Calibri" pitchFamily="34" charset="-122"/>
                <a:cs typeface="Calibri" pitchFamily="34" charset="-120"/>
              </a:rPr>
              <a:t>Volatility &amp; analytics</a:t>
            </a:r>
            <a:endParaRPr lang="en-US" sz="1050" dirty="0"/>
          </a:p>
        </p:txBody>
      </p:sp>
      <p:sp>
        <p:nvSpPr>
          <p:cNvPr id="36" name="Shape 34"/>
          <p:cNvSpPr/>
          <p:nvPr/>
        </p:nvSpPr>
        <p:spPr>
          <a:xfrm>
            <a:off x="0" y="4869180"/>
            <a:ext cx="9144000" cy="274320"/>
          </a:xfrm>
          <a:prstGeom prst="rect">
            <a:avLst/>
          </a:prstGeom>
          <a:solidFill>
            <a:srgbClr val="C9A84C"/>
          </a:solidFill>
          <a:ln w="12700">
            <a:solidFill>
              <a:srgbClr val="C9A84C"/>
            </a:solidFill>
            <a:prstDash val="solid"/>
          </a:ln>
        </p:spPr>
        <p:txBody>
          <a:bodyPr/>
          <a:lstStyle/>
          <a:p>
            <a:endParaRPr lang="en-US"/>
          </a:p>
        </p:txBody>
      </p:sp>
      <p:sp>
        <p:nvSpPr>
          <p:cNvPr id="37" name="Text 35"/>
          <p:cNvSpPr/>
          <p:nvPr/>
        </p:nvSpPr>
        <p:spPr>
          <a:xfrm>
            <a:off x="0" y="4873752"/>
            <a:ext cx="9144000" cy="256032"/>
          </a:xfrm>
          <a:prstGeom prst="rect">
            <a:avLst/>
          </a:prstGeom>
          <a:noFill/>
          <a:ln/>
        </p:spPr>
        <p:txBody>
          <a:bodyPr wrap="square" rtlCol="0" anchor="ctr"/>
          <a:lstStyle/>
          <a:p>
            <a:pPr marL="0" indent="0" algn="ctr">
              <a:buNone/>
            </a:pPr>
            <a:r>
              <a:rPr lang="en-US" sz="800" b="1" dirty="0">
                <a:solidFill>
                  <a:srgbClr val="0D1F3C"/>
                </a:solidFill>
              </a:rPr>
              <a:t>© 2026 BlueCrest Capital Investment Consulting LLC  |  Educational Purposes Only</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0D1F3C"/>
        </a:solidFill>
        <a:effectLst/>
      </p:bgPr>
    </p:bg>
    <p:spTree>
      <p:nvGrpSpPr>
        <p:cNvPr id="1" name=""/>
        <p:cNvGrpSpPr/>
        <p:nvPr/>
      </p:nvGrpSpPr>
      <p:grpSpPr>
        <a:xfrm>
          <a:off x="0" y="0"/>
          <a:ext cx="0" cy="0"/>
          <a:chOff x="0" y="0"/>
          <a:chExt cx="0" cy="0"/>
        </a:xfrm>
      </p:grpSpPr>
      <p:sp>
        <p:nvSpPr>
          <p:cNvPr id="2" name="Shape 0"/>
          <p:cNvSpPr/>
          <p:nvPr/>
        </p:nvSpPr>
        <p:spPr>
          <a:xfrm>
            <a:off x="0" y="0"/>
            <a:ext cx="137160" cy="5143500"/>
          </a:xfrm>
          <a:prstGeom prst="rect">
            <a:avLst/>
          </a:prstGeom>
          <a:solidFill>
            <a:srgbClr val="C9A84C"/>
          </a:solidFill>
          <a:ln w="12700">
            <a:solidFill>
              <a:srgbClr val="C9A84C"/>
            </a:solidFill>
            <a:prstDash val="solid"/>
          </a:ln>
        </p:spPr>
        <p:txBody>
          <a:bodyPr/>
          <a:lstStyle/>
          <a:p>
            <a:endParaRPr lang="en-US"/>
          </a:p>
        </p:txBody>
      </p:sp>
      <p:sp>
        <p:nvSpPr>
          <p:cNvPr id="3" name="Text 1"/>
          <p:cNvSpPr/>
          <p:nvPr/>
        </p:nvSpPr>
        <p:spPr>
          <a:xfrm>
            <a:off x="365760" y="164592"/>
            <a:ext cx="8229600" cy="347472"/>
          </a:xfrm>
          <a:prstGeom prst="rect">
            <a:avLst/>
          </a:prstGeom>
          <a:noFill/>
          <a:ln/>
        </p:spPr>
        <p:txBody>
          <a:bodyPr wrap="square" rtlCol="0" anchor="ctr"/>
          <a:lstStyle/>
          <a:p>
            <a:pPr marL="0" indent="0">
              <a:buNone/>
            </a:pPr>
            <a:r>
              <a:rPr lang="en-US" sz="1100" b="1" kern="0" spc="300" dirty="0">
                <a:solidFill>
                  <a:srgbClr val="C9A84C"/>
                </a:solidFill>
                <a:latin typeface="Calibri" pitchFamily="34" charset="0"/>
                <a:ea typeface="Calibri" pitchFamily="34" charset="-122"/>
                <a:cs typeface="Calibri" pitchFamily="34" charset="-120"/>
              </a:rPr>
              <a:t>COMPLETE COURSE CATALOGUE</a:t>
            </a:r>
            <a:endParaRPr lang="en-US" sz="1100" dirty="0"/>
          </a:p>
        </p:txBody>
      </p:sp>
      <p:sp>
        <p:nvSpPr>
          <p:cNvPr id="4" name="Text 2"/>
          <p:cNvSpPr/>
          <p:nvPr/>
        </p:nvSpPr>
        <p:spPr>
          <a:xfrm>
            <a:off x="365760" y="475488"/>
            <a:ext cx="8229600" cy="347472"/>
          </a:xfrm>
          <a:prstGeom prst="rect">
            <a:avLst/>
          </a:prstGeom>
          <a:noFill/>
          <a:ln/>
        </p:spPr>
        <p:txBody>
          <a:bodyPr wrap="square" rtlCol="0" anchor="ctr"/>
          <a:lstStyle/>
          <a:p>
            <a:pPr marL="0" indent="0">
              <a:buNone/>
            </a:pPr>
            <a:r>
              <a:rPr lang="en-US" sz="2000" b="1" dirty="0">
                <a:solidFill>
                  <a:srgbClr val="F5F0E8"/>
                </a:solidFill>
                <a:latin typeface="Georgia" pitchFamily="34" charset="0"/>
                <a:ea typeface="Georgia" pitchFamily="34" charset="-122"/>
                <a:cs typeface="Georgia" pitchFamily="34" charset="-120"/>
              </a:rPr>
              <a:t>All 26 Programs — At a Glance</a:t>
            </a:r>
            <a:endParaRPr lang="en-US" sz="20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274320" y="932688"/>
          <a:ext cx="7040880" cy="7757160"/>
        </p:xfrm>
        <a:graphic>
          <a:graphicData uri="http://schemas.openxmlformats.org/drawingml/2006/table">
            <a:tbl>
              <a:tblPr/>
              <a:tblGrid>
                <a:gridCol w="411480">
                  <a:extLst>
                    <a:ext uri="{9D8B030D-6E8A-4147-A177-3AD203B41FA5}">
                      <a16:colId xmlns:a16="http://schemas.microsoft.com/office/drawing/2014/main" val="20000"/>
                    </a:ext>
                  </a:extLst>
                </a:gridCol>
                <a:gridCol w="3474720">
                  <a:extLst>
                    <a:ext uri="{9D8B030D-6E8A-4147-A177-3AD203B41FA5}">
                      <a16:colId xmlns:a16="http://schemas.microsoft.com/office/drawing/2014/main" val="20001"/>
                    </a:ext>
                  </a:extLst>
                </a:gridCol>
                <a:gridCol w="1005840">
                  <a:extLst>
                    <a:ext uri="{9D8B030D-6E8A-4147-A177-3AD203B41FA5}">
                      <a16:colId xmlns:a16="http://schemas.microsoft.com/office/drawing/2014/main" val="20002"/>
                    </a:ext>
                  </a:extLst>
                </a:gridCol>
                <a:gridCol w="868680">
                  <a:extLst>
                    <a:ext uri="{9D8B030D-6E8A-4147-A177-3AD203B41FA5}">
                      <a16:colId xmlns:a16="http://schemas.microsoft.com/office/drawing/2014/main" val="20003"/>
                    </a:ext>
                  </a:extLst>
                </a:gridCol>
                <a:gridCol w="640080">
                  <a:extLst>
                    <a:ext uri="{9D8B030D-6E8A-4147-A177-3AD203B41FA5}">
                      <a16:colId xmlns:a16="http://schemas.microsoft.com/office/drawing/2014/main" val="20004"/>
                    </a:ext>
                  </a:extLst>
                </a:gridCol>
                <a:gridCol w="640080">
                  <a:extLst>
                    <a:ext uri="{9D8B030D-6E8A-4147-A177-3AD203B41FA5}">
                      <a16:colId xmlns:a16="http://schemas.microsoft.com/office/drawing/2014/main" val="20005"/>
                    </a:ext>
                  </a:extLst>
                </a:gridCol>
              </a:tblGrid>
              <a:tr h="132588">
                <a:tc>
                  <a:txBody>
                    <a:bodyPr/>
                    <a:lstStyle/>
                    <a:p>
                      <a:pPr marL="0" indent="0" algn="ctr">
                        <a:buNone/>
                      </a:pPr>
                      <a:r>
                        <a:rPr lang="en-US" sz="900" b="1" dirty="0">
                          <a:solidFill>
                            <a:srgbClr val="0D1F3C"/>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C9A84C"/>
                    </a:solidFill>
                  </a:tcPr>
                </a:tc>
                <a:tc>
                  <a:txBody>
                    <a:bodyPr/>
                    <a:lstStyle/>
                    <a:p>
                      <a:pPr marL="0" indent="0">
                        <a:buNone/>
                      </a:pPr>
                      <a:r>
                        <a:rPr lang="en-US" sz="900" b="1" dirty="0">
                          <a:solidFill>
                            <a:srgbClr val="0D1F3C"/>
                          </a:solidFill>
                          <a:latin typeface="Calibri" pitchFamily="34" charset="0"/>
                          <a:ea typeface="Calibri" pitchFamily="34" charset="-122"/>
                          <a:cs typeface="Calibri" pitchFamily="34" charset="-120"/>
                        </a:rPr>
                        <a:t>Course Name</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C9A84C"/>
                    </a:solidFill>
                  </a:tcPr>
                </a:tc>
                <a:tc>
                  <a:txBody>
                    <a:bodyPr/>
                    <a:lstStyle/>
                    <a:p>
                      <a:pPr marL="0" indent="0" algn="ctr">
                        <a:buNone/>
                      </a:pPr>
                      <a:r>
                        <a:rPr lang="en-US" sz="900" b="1" dirty="0">
                          <a:solidFill>
                            <a:srgbClr val="0D1F3C"/>
                          </a:solidFill>
                          <a:latin typeface="Calibri" pitchFamily="34" charset="0"/>
                          <a:ea typeface="Calibri" pitchFamily="34" charset="-122"/>
                          <a:cs typeface="Calibri" pitchFamily="34" charset="-120"/>
                        </a:rPr>
                        <a:t>Category</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C9A84C"/>
                    </a:solidFill>
                  </a:tcPr>
                </a:tc>
                <a:tc>
                  <a:txBody>
                    <a:bodyPr/>
                    <a:lstStyle/>
                    <a:p>
                      <a:pPr marL="0" indent="0" algn="ctr">
                        <a:buNone/>
                      </a:pPr>
                      <a:r>
                        <a:rPr lang="en-US" sz="900" b="1" dirty="0">
                          <a:solidFill>
                            <a:srgbClr val="0D1F3C"/>
                          </a:solidFill>
                          <a:latin typeface="Calibri" pitchFamily="34" charset="0"/>
                          <a:ea typeface="Calibri" pitchFamily="34" charset="-122"/>
                          <a:cs typeface="Calibri" pitchFamily="34" charset="-120"/>
                        </a:rPr>
                        <a:t>STARTER</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C9A84C"/>
                    </a:solidFill>
                  </a:tcPr>
                </a:tc>
                <a:tc>
                  <a:txBody>
                    <a:bodyPr/>
                    <a:lstStyle/>
                    <a:p>
                      <a:pPr marL="0" indent="0" algn="ctr">
                        <a:buNone/>
                      </a:pPr>
                      <a:r>
                        <a:rPr lang="en-US" sz="900" b="1" dirty="0">
                          <a:solidFill>
                            <a:srgbClr val="0D1F3C"/>
                          </a:solidFill>
                          <a:latin typeface="Calibri" pitchFamily="34" charset="0"/>
                          <a:ea typeface="Calibri" pitchFamily="34" charset="-122"/>
                          <a:cs typeface="Calibri" pitchFamily="34" charset="-120"/>
                        </a:rPr>
                        <a:t>PRO</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C9A84C"/>
                    </a:solidFill>
                  </a:tcPr>
                </a:tc>
                <a:tc>
                  <a:txBody>
                    <a:bodyPr/>
                    <a:lstStyle/>
                    <a:p>
                      <a:pPr marL="0" indent="0" algn="ctr">
                        <a:buNone/>
                      </a:pPr>
                      <a:r>
                        <a:rPr lang="en-US" sz="900" b="1" dirty="0">
                          <a:solidFill>
                            <a:srgbClr val="0D1F3C"/>
                          </a:solidFill>
                          <a:latin typeface="Calibri" pitchFamily="34" charset="0"/>
                          <a:ea typeface="Calibri" pitchFamily="34" charset="-122"/>
                          <a:cs typeface="Calibri" pitchFamily="34" charset="-120"/>
                        </a:rPr>
                        <a:t>ELITE</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C9A84C"/>
                    </a:solidFill>
                  </a:tcPr>
                </a:tc>
                <a:extLst>
                  <a:ext uri="{0D108BD9-81ED-4DB2-BD59-A6C34878D82A}">
                    <a16:rowId xmlns:a16="http://schemas.microsoft.com/office/drawing/2014/main" val="10000"/>
                  </a:ext>
                </a:extLst>
              </a:tr>
              <a:tr h="132588">
                <a:tc>
                  <a:txBody>
                    <a:bodyPr/>
                    <a:lstStyle/>
                    <a:p>
                      <a:pPr marL="0" indent="0" algn="ctr">
                        <a:buNone/>
                      </a:pPr>
                      <a:r>
                        <a:rPr lang="en-US" sz="900" b="1" dirty="0">
                          <a:solidFill>
                            <a:srgbClr val="C9A84C"/>
                          </a:solidFill>
                          <a:latin typeface="Calibri" pitchFamily="34" charset="0"/>
                          <a:ea typeface="Calibri" pitchFamily="34" charset="-122"/>
                          <a:cs typeface="Calibri" pitchFamily="34" charset="-120"/>
                        </a:rPr>
                        <a:t>01</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buNone/>
                      </a:pPr>
                      <a:r>
                        <a:rPr lang="en-US" sz="900" dirty="0">
                          <a:solidFill>
                            <a:srgbClr val="F5F0E8"/>
                          </a:solidFill>
                          <a:latin typeface="Calibri" pitchFamily="34" charset="0"/>
                          <a:ea typeface="Calibri" pitchFamily="34" charset="-122"/>
                          <a:cs typeface="Calibri" pitchFamily="34" charset="-120"/>
                        </a:rPr>
                        <a:t>Advanced Trading Strategies</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r>
                        <a:rPr lang="en-US" sz="900" i="1" dirty="0">
                          <a:solidFill>
                            <a:srgbClr val="8A9AB5"/>
                          </a:solidFill>
                          <a:latin typeface="Calibri" pitchFamily="34" charset="0"/>
                          <a:ea typeface="Calibri" pitchFamily="34" charset="-122"/>
                          <a:cs typeface="Calibri" pitchFamily="34" charset="-120"/>
                        </a:rPr>
                        <a:t>Advanced</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r>
                        <a:rPr lang="en-US" sz="1300" b="1" dirty="0">
                          <a:solidFill>
                            <a:srgbClr val="E74C3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extLst>
                  <a:ext uri="{0D108BD9-81ED-4DB2-BD59-A6C34878D82A}">
                    <a16:rowId xmlns:a16="http://schemas.microsoft.com/office/drawing/2014/main" val="10001"/>
                  </a:ext>
                </a:extLst>
              </a:tr>
              <a:tr h="132588">
                <a:tc>
                  <a:txBody>
                    <a:bodyPr/>
                    <a:lstStyle/>
                    <a:p>
                      <a:pPr marL="0" indent="0" algn="ctr">
                        <a:buNone/>
                      </a:pPr>
                      <a:r>
                        <a:rPr lang="en-US" sz="900" b="1" dirty="0">
                          <a:solidFill>
                            <a:srgbClr val="C9A84C"/>
                          </a:solidFill>
                          <a:latin typeface="Calibri" pitchFamily="34" charset="0"/>
                          <a:ea typeface="Calibri" pitchFamily="34" charset="-122"/>
                          <a:cs typeface="Calibri" pitchFamily="34" charset="-120"/>
                        </a:rPr>
                        <a:t>02</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buNone/>
                      </a:pPr>
                      <a:r>
                        <a:rPr lang="en-US" sz="900" dirty="0">
                          <a:solidFill>
                            <a:srgbClr val="F5F0E8"/>
                          </a:solidFill>
                          <a:latin typeface="Calibri" pitchFamily="34" charset="0"/>
                          <a:ea typeface="Calibri" pitchFamily="34" charset="-122"/>
                          <a:cs typeface="Calibri" pitchFamily="34" charset="-120"/>
                        </a:rPr>
                        <a:t>Alternative Trading Strategies</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900" i="1" dirty="0">
                          <a:solidFill>
                            <a:srgbClr val="8A9AB5"/>
                          </a:solidFill>
                          <a:latin typeface="Calibri" pitchFamily="34" charset="0"/>
                          <a:ea typeface="Calibri" pitchFamily="34" charset="-122"/>
                          <a:cs typeface="Calibri" pitchFamily="34" charset="-120"/>
                        </a:rPr>
                        <a:t>Advanced</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1300" b="1" dirty="0">
                          <a:solidFill>
                            <a:srgbClr val="C9A84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1300" b="1" dirty="0">
                          <a:solidFill>
                            <a:srgbClr val="E74C3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extLst>
                  <a:ext uri="{0D108BD9-81ED-4DB2-BD59-A6C34878D82A}">
                    <a16:rowId xmlns:a16="http://schemas.microsoft.com/office/drawing/2014/main" val="10002"/>
                  </a:ext>
                </a:extLst>
              </a:tr>
              <a:tr h="132588">
                <a:tc>
                  <a:txBody>
                    <a:bodyPr/>
                    <a:lstStyle/>
                    <a:p>
                      <a:pPr marL="0" indent="0" algn="ctr">
                        <a:buNone/>
                      </a:pPr>
                      <a:r>
                        <a:rPr lang="en-US" sz="900" b="1" dirty="0">
                          <a:solidFill>
                            <a:srgbClr val="C9A84C"/>
                          </a:solidFill>
                          <a:latin typeface="Calibri" pitchFamily="34" charset="0"/>
                          <a:ea typeface="Calibri" pitchFamily="34" charset="-122"/>
                          <a:cs typeface="Calibri" pitchFamily="34" charset="-120"/>
                        </a:rPr>
                        <a:t>03</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buNone/>
                      </a:pPr>
                      <a:r>
                        <a:rPr lang="en-US" sz="900" dirty="0">
                          <a:solidFill>
                            <a:srgbClr val="F5F0E8"/>
                          </a:solidFill>
                          <a:latin typeface="Calibri" pitchFamily="34" charset="0"/>
                          <a:ea typeface="Calibri" pitchFamily="34" charset="-122"/>
                          <a:cs typeface="Calibri" pitchFamily="34" charset="-120"/>
                        </a:rPr>
                        <a:t>Beginner Trading Manual</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r>
                        <a:rPr lang="en-US" sz="900" i="1" dirty="0">
                          <a:solidFill>
                            <a:srgbClr val="8A9AB5"/>
                          </a:solidFill>
                          <a:latin typeface="Calibri" pitchFamily="34" charset="0"/>
                          <a:ea typeface="Calibri" pitchFamily="34" charset="-122"/>
                          <a:cs typeface="Calibri" pitchFamily="34" charset="-120"/>
                        </a:rPr>
                        <a:t>Foundation</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r>
                        <a:rPr lang="en-US" sz="1300" b="1" dirty="0">
                          <a:solidFill>
                            <a:srgbClr val="3A7BD5"/>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r>
                        <a:rPr lang="en-US" sz="1300" b="1" dirty="0">
                          <a:solidFill>
                            <a:srgbClr val="C9A84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r>
                        <a:rPr lang="en-US" sz="1300" b="1" dirty="0">
                          <a:solidFill>
                            <a:srgbClr val="E74C3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extLst>
                  <a:ext uri="{0D108BD9-81ED-4DB2-BD59-A6C34878D82A}">
                    <a16:rowId xmlns:a16="http://schemas.microsoft.com/office/drawing/2014/main" val="10003"/>
                  </a:ext>
                </a:extLst>
              </a:tr>
              <a:tr h="132588">
                <a:tc>
                  <a:txBody>
                    <a:bodyPr/>
                    <a:lstStyle/>
                    <a:p>
                      <a:pPr marL="0" indent="0" algn="ctr">
                        <a:buNone/>
                      </a:pPr>
                      <a:r>
                        <a:rPr lang="en-US" sz="900" b="1" dirty="0">
                          <a:solidFill>
                            <a:srgbClr val="C9A84C"/>
                          </a:solidFill>
                          <a:latin typeface="Calibri" pitchFamily="34" charset="0"/>
                          <a:ea typeface="Calibri" pitchFamily="34" charset="-122"/>
                          <a:cs typeface="Calibri" pitchFamily="34" charset="-120"/>
                        </a:rPr>
                        <a:t>04</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buNone/>
                      </a:pPr>
                      <a:r>
                        <a:rPr lang="en-US" sz="900" dirty="0">
                          <a:solidFill>
                            <a:srgbClr val="F5F0E8"/>
                          </a:solidFill>
                          <a:latin typeface="Calibri" pitchFamily="34" charset="0"/>
                          <a:ea typeface="Calibri" pitchFamily="34" charset="-122"/>
                          <a:cs typeface="Calibri" pitchFamily="34" charset="-120"/>
                        </a:rPr>
                        <a:t>Beginners Guide to Trade Options</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900" i="1" dirty="0">
                          <a:solidFill>
                            <a:srgbClr val="8A9AB5"/>
                          </a:solidFill>
                          <a:latin typeface="Calibri" pitchFamily="34" charset="0"/>
                          <a:ea typeface="Calibri" pitchFamily="34" charset="-122"/>
                          <a:cs typeface="Calibri" pitchFamily="34" charset="-120"/>
                        </a:rPr>
                        <a:t>Foundation</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1300" b="1" dirty="0">
                          <a:solidFill>
                            <a:srgbClr val="3A7BD5"/>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1300" b="1" dirty="0">
                          <a:solidFill>
                            <a:srgbClr val="C9A84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1300" b="1" dirty="0">
                          <a:solidFill>
                            <a:srgbClr val="E74C3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extLst>
                  <a:ext uri="{0D108BD9-81ED-4DB2-BD59-A6C34878D82A}">
                    <a16:rowId xmlns:a16="http://schemas.microsoft.com/office/drawing/2014/main" val="10004"/>
                  </a:ext>
                </a:extLst>
              </a:tr>
              <a:tr h="132588">
                <a:tc>
                  <a:txBody>
                    <a:bodyPr/>
                    <a:lstStyle/>
                    <a:p>
                      <a:pPr marL="0" indent="0" algn="ctr">
                        <a:buNone/>
                      </a:pPr>
                      <a:r>
                        <a:rPr lang="en-US" sz="900" b="1" dirty="0">
                          <a:solidFill>
                            <a:srgbClr val="C9A84C"/>
                          </a:solidFill>
                          <a:latin typeface="Calibri" pitchFamily="34" charset="0"/>
                          <a:ea typeface="Calibri" pitchFamily="34" charset="-122"/>
                          <a:cs typeface="Calibri" pitchFamily="34" charset="-120"/>
                        </a:rPr>
                        <a:t>05</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buNone/>
                      </a:pPr>
                      <a:r>
                        <a:rPr lang="en-US" sz="900" dirty="0">
                          <a:solidFill>
                            <a:srgbClr val="F5F0E8"/>
                          </a:solidFill>
                          <a:latin typeface="Calibri" pitchFamily="34" charset="0"/>
                          <a:ea typeface="Calibri" pitchFamily="34" charset="-122"/>
                          <a:cs typeface="Calibri" pitchFamily="34" charset="-120"/>
                        </a:rPr>
                        <a:t>Behavioral Finance</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r>
                        <a:rPr lang="en-US" sz="900" i="1" dirty="0">
                          <a:solidFill>
                            <a:srgbClr val="8A9AB5"/>
                          </a:solidFill>
                          <a:latin typeface="Calibri" pitchFamily="34" charset="0"/>
                          <a:ea typeface="Calibri" pitchFamily="34" charset="-122"/>
                          <a:cs typeface="Calibri" pitchFamily="34" charset="-120"/>
                        </a:rPr>
                        <a:t>Psychology</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r>
                        <a:rPr lang="en-US" sz="1300" b="1" dirty="0">
                          <a:solidFill>
                            <a:srgbClr val="E74C3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extLst>
                  <a:ext uri="{0D108BD9-81ED-4DB2-BD59-A6C34878D82A}">
                    <a16:rowId xmlns:a16="http://schemas.microsoft.com/office/drawing/2014/main" val="10005"/>
                  </a:ext>
                </a:extLst>
              </a:tr>
              <a:tr h="132588">
                <a:tc>
                  <a:txBody>
                    <a:bodyPr/>
                    <a:lstStyle/>
                    <a:p>
                      <a:pPr marL="0" indent="0" algn="ctr">
                        <a:buNone/>
                      </a:pPr>
                      <a:r>
                        <a:rPr lang="en-US" sz="900" b="1" dirty="0">
                          <a:solidFill>
                            <a:srgbClr val="C9A84C"/>
                          </a:solidFill>
                          <a:latin typeface="Calibri" pitchFamily="34" charset="0"/>
                          <a:ea typeface="Calibri" pitchFamily="34" charset="-122"/>
                          <a:cs typeface="Calibri" pitchFamily="34" charset="-120"/>
                        </a:rPr>
                        <a:t>06</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buNone/>
                      </a:pPr>
                      <a:r>
                        <a:rPr lang="en-US" sz="900" dirty="0">
                          <a:solidFill>
                            <a:srgbClr val="F5F0E8"/>
                          </a:solidFill>
                          <a:latin typeface="Calibri" pitchFamily="34" charset="0"/>
                          <a:ea typeface="Calibri" pitchFamily="34" charset="-122"/>
                          <a:cs typeface="Calibri" pitchFamily="34" charset="-120"/>
                        </a:rPr>
                        <a:t>Crypto and Digital Assets</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900" i="1" dirty="0">
                          <a:solidFill>
                            <a:srgbClr val="8A9AB5"/>
                          </a:solidFill>
                          <a:latin typeface="Calibri" pitchFamily="34" charset="0"/>
                          <a:ea typeface="Calibri" pitchFamily="34" charset="-122"/>
                          <a:cs typeface="Calibri" pitchFamily="34" charset="-120"/>
                        </a:rPr>
                        <a:t>Specialised</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1300" b="1" dirty="0">
                          <a:solidFill>
                            <a:srgbClr val="C9A84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1300" b="1" dirty="0">
                          <a:solidFill>
                            <a:srgbClr val="E74C3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extLst>
                  <a:ext uri="{0D108BD9-81ED-4DB2-BD59-A6C34878D82A}">
                    <a16:rowId xmlns:a16="http://schemas.microsoft.com/office/drawing/2014/main" val="10006"/>
                  </a:ext>
                </a:extLst>
              </a:tr>
              <a:tr h="132588">
                <a:tc>
                  <a:txBody>
                    <a:bodyPr/>
                    <a:lstStyle/>
                    <a:p>
                      <a:pPr marL="0" indent="0" algn="ctr">
                        <a:buNone/>
                      </a:pPr>
                      <a:r>
                        <a:rPr lang="en-US" sz="900" b="1" dirty="0">
                          <a:solidFill>
                            <a:srgbClr val="C9A84C"/>
                          </a:solidFill>
                          <a:latin typeface="Calibri" pitchFamily="34" charset="0"/>
                          <a:ea typeface="Calibri" pitchFamily="34" charset="-122"/>
                          <a:cs typeface="Calibri" pitchFamily="34" charset="-120"/>
                        </a:rPr>
                        <a:t>07</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buNone/>
                      </a:pPr>
                      <a:r>
                        <a:rPr lang="en-US" sz="900" dirty="0">
                          <a:solidFill>
                            <a:srgbClr val="F5F0E8"/>
                          </a:solidFill>
                          <a:latin typeface="Calibri" pitchFamily="34" charset="0"/>
                          <a:ea typeface="Calibri" pitchFamily="34" charset="-122"/>
                          <a:cs typeface="Calibri" pitchFamily="34" charset="-120"/>
                        </a:rPr>
                        <a:t>Economic and Fundamental Analysis</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r>
                        <a:rPr lang="en-US" sz="900" i="1" dirty="0">
                          <a:solidFill>
                            <a:srgbClr val="8A9AB5"/>
                          </a:solidFill>
                          <a:latin typeface="Calibri" pitchFamily="34" charset="0"/>
                          <a:ea typeface="Calibri" pitchFamily="34" charset="-122"/>
                          <a:cs typeface="Calibri" pitchFamily="34" charset="-120"/>
                        </a:rPr>
                        <a:t>Analysis</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r>
                        <a:rPr lang="en-US" sz="1300" b="1" dirty="0">
                          <a:solidFill>
                            <a:srgbClr val="3A7BD5"/>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r>
                        <a:rPr lang="en-US" sz="1300" b="1" dirty="0">
                          <a:solidFill>
                            <a:srgbClr val="C9A84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r>
                        <a:rPr lang="en-US" sz="1300" b="1" dirty="0">
                          <a:solidFill>
                            <a:srgbClr val="E74C3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extLst>
                  <a:ext uri="{0D108BD9-81ED-4DB2-BD59-A6C34878D82A}">
                    <a16:rowId xmlns:a16="http://schemas.microsoft.com/office/drawing/2014/main" val="10007"/>
                  </a:ext>
                </a:extLst>
              </a:tr>
              <a:tr h="132588">
                <a:tc>
                  <a:txBody>
                    <a:bodyPr/>
                    <a:lstStyle/>
                    <a:p>
                      <a:pPr marL="0" indent="0" algn="ctr">
                        <a:buNone/>
                      </a:pPr>
                      <a:r>
                        <a:rPr lang="en-US" sz="900" b="1" dirty="0">
                          <a:solidFill>
                            <a:srgbClr val="C9A84C"/>
                          </a:solidFill>
                          <a:latin typeface="Calibri" pitchFamily="34" charset="0"/>
                          <a:ea typeface="Calibri" pitchFamily="34" charset="-122"/>
                          <a:cs typeface="Calibri" pitchFamily="34" charset="-120"/>
                        </a:rPr>
                        <a:t>08</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buNone/>
                      </a:pPr>
                      <a:r>
                        <a:rPr lang="en-US" sz="900" dirty="0">
                          <a:solidFill>
                            <a:srgbClr val="F5F0E8"/>
                          </a:solidFill>
                          <a:latin typeface="Calibri" pitchFamily="34" charset="0"/>
                          <a:ea typeface="Calibri" pitchFamily="34" charset="-122"/>
                          <a:cs typeface="Calibri" pitchFamily="34" charset="-120"/>
                        </a:rPr>
                        <a:t>Hedge Fund Strategies</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900" i="1" dirty="0">
                          <a:solidFill>
                            <a:srgbClr val="8A9AB5"/>
                          </a:solidFill>
                          <a:latin typeface="Calibri" pitchFamily="34" charset="0"/>
                          <a:ea typeface="Calibri" pitchFamily="34" charset="-122"/>
                          <a:cs typeface="Calibri" pitchFamily="34" charset="-120"/>
                        </a:rPr>
                        <a:t>Advanced</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1300" b="1" dirty="0">
                          <a:solidFill>
                            <a:srgbClr val="E74C3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extLst>
                  <a:ext uri="{0D108BD9-81ED-4DB2-BD59-A6C34878D82A}">
                    <a16:rowId xmlns:a16="http://schemas.microsoft.com/office/drawing/2014/main" val="10008"/>
                  </a:ext>
                </a:extLst>
              </a:tr>
              <a:tr h="132588">
                <a:tc>
                  <a:txBody>
                    <a:bodyPr/>
                    <a:lstStyle/>
                    <a:p>
                      <a:pPr marL="0" indent="0" algn="ctr">
                        <a:buNone/>
                      </a:pPr>
                      <a:r>
                        <a:rPr lang="en-US" sz="900" b="1" dirty="0">
                          <a:solidFill>
                            <a:srgbClr val="C9A84C"/>
                          </a:solidFill>
                          <a:latin typeface="Calibri" pitchFamily="34" charset="0"/>
                          <a:ea typeface="Calibri" pitchFamily="34" charset="-122"/>
                          <a:cs typeface="Calibri" pitchFamily="34" charset="-120"/>
                        </a:rPr>
                        <a:t>09</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buNone/>
                      </a:pPr>
                      <a:r>
                        <a:rPr lang="en-US" sz="900" dirty="0">
                          <a:solidFill>
                            <a:srgbClr val="F5F0E8"/>
                          </a:solidFill>
                          <a:latin typeface="Calibri" pitchFamily="34" charset="0"/>
                          <a:ea typeface="Calibri" pitchFamily="34" charset="-122"/>
                          <a:cs typeface="Calibri" pitchFamily="34" charset="-120"/>
                        </a:rPr>
                        <a:t>Market Cycles and Regime Analysis</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r>
                        <a:rPr lang="en-US" sz="900" i="1" dirty="0">
                          <a:solidFill>
                            <a:srgbClr val="8A9AB5"/>
                          </a:solidFill>
                          <a:latin typeface="Calibri" pitchFamily="34" charset="0"/>
                          <a:ea typeface="Calibri" pitchFamily="34" charset="-122"/>
                          <a:cs typeface="Calibri" pitchFamily="34" charset="-120"/>
                        </a:rPr>
                        <a:t>Analysis</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r>
                        <a:rPr lang="en-US" sz="1300" b="1" dirty="0">
                          <a:solidFill>
                            <a:srgbClr val="C9A84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r>
                        <a:rPr lang="en-US" sz="1300" b="1" dirty="0">
                          <a:solidFill>
                            <a:srgbClr val="E74C3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extLst>
                  <a:ext uri="{0D108BD9-81ED-4DB2-BD59-A6C34878D82A}">
                    <a16:rowId xmlns:a16="http://schemas.microsoft.com/office/drawing/2014/main" val="10009"/>
                  </a:ext>
                </a:extLst>
              </a:tr>
              <a:tr h="132588">
                <a:tc>
                  <a:txBody>
                    <a:bodyPr/>
                    <a:lstStyle/>
                    <a:p>
                      <a:pPr marL="0" indent="0" algn="ctr">
                        <a:buNone/>
                      </a:pPr>
                      <a:r>
                        <a:rPr lang="en-US" sz="900" b="1" dirty="0">
                          <a:solidFill>
                            <a:srgbClr val="C9A84C"/>
                          </a:solidFill>
                          <a:latin typeface="Calibri" pitchFamily="34" charset="0"/>
                          <a:ea typeface="Calibri" pitchFamily="34" charset="-122"/>
                          <a:cs typeface="Calibri" pitchFamily="34" charset="-120"/>
                        </a:rPr>
                        <a:t>10</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buNone/>
                      </a:pPr>
                      <a:r>
                        <a:rPr lang="en-US" sz="900" dirty="0">
                          <a:solidFill>
                            <a:srgbClr val="F5F0E8"/>
                          </a:solidFill>
                          <a:latin typeface="Calibri" pitchFamily="34" charset="0"/>
                          <a:ea typeface="Calibri" pitchFamily="34" charset="-122"/>
                          <a:cs typeface="Calibri" pitchFamily="34" charset="-120"/>
                        </a:rPr>
                        <a:t>Market Liquidity &amp; Institutional Order Flow</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900" i="1" dirty="0">
                          <a:solidFill>
                            <a:srgbClr val="8A9AB5"/>
                          </a:solidFill>
                          <a:latin typeface="Calibri" pitchFamily="34" charset="0"/>
                          <a:ea typeface="Calibri" pitchFamily="34" charset="-122"/>
                          <a:cs typeface="Calibri" pitchFamily="34" charset="-120"/>
                        </a:rPr>
                        <a:t>Advanced</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1300" b="1" dirty="0">
                          <a:solidFill>
                            <a:srgbClr val="C9A84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1300" b="1" dirty="0">
                          <a:solidFill>
                            <a:srgbClr val="E74C3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extLst>
                  <a:ext uri="{0D108BD9-81ED-4DB2-BD59-A6C34878D82A}">
                    <a16:rowId xmlns:a16="http://schemas.microsoft.com/office/drawing/2014/main" val="10010"/>
                  </a:ext>
                </a:extLst>
              </a:tr>
              <a:tr h="132588">
                <a:tc>
                  <a:txBody>
                    <a:bodyPr/>
                    <a:lstStyle/>
                    <a:p>
                      <a:pPr marL="0" indent="0" algn="ctr">
                        <a:buNone/>
                      </a:pPr>
                      <a:r>
                        <a:rPr lang="en-US" sz="900" b="1" dirty="0">
                          <a:solidFill>
                            <a:srgbClr val="C9A84C"/>
                          </a:solidFill>
                          <a:latin typeface="Calibri" pitchFamily="34" charset="0"/>
                          <a:ea typeface="Calibri" pitchFamily="34" charset="-122"/>
                          <a:cs typeface="Calibri" pitchFamily="34" charset="-120"/>
                        </a:rPr>
                        <a:t>11</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buNone/>
                      </a:pPr>
                      <a:r>
                        <a:rPr lang="en-US" sz="900" dirty="0">
                          <a:solidFill>
                            <a:srgbClr val="F5F0E8"/>
                          </a:solidFill>
                          <a:latin typeface="Calibri" pitchFamily="34" charset="0"/>
                          <a:ea typeface="Calibri" pitchFamily="34" charset="-122"/>
                          <a:cs typeface="Calibri" pitchFamily="34" charset="-120"/>
                        </a:rPr>
                        <a:t>Market Microstructure</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r>
                        <a:rPr lang="en-US" sz="900" i="1" dirty="0">
                          <a:solidFill>
                            <a:srgbClr val="8A9AB5"/>
                          </a:solidFill>
                          <a:latin typeface="Calibri" pitchFamily="34" charset="0"/>
                          <a:ea typeface="Calibri" pitchFamily="34" charset="-122"/>
                          <a:cs typeface="Calibri" pitchFamily="34" charset="-120"/>
                        </a:rPr>
                        <a:t>Advanced</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r>
                        <a:rPr lang="en-US" sz="1300" b="1" dirty="0">
                          <a:solidFill>
                            <a:srgbClr val="E74C3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extLst>
                  <a:ext uri="{0D108BD9-81ED-4DB2-BD59-A6C34878D82A}">
                    <a16:rowId xmlns:a16="http://schemas.microsoft.com/office/drawing/2014/main" val="10011"/>
                  </a:ext>
                </a:extLst>
              </a:tr>
              <a:tr h="132588">
                <a:tc>
                  <a:txBody>
                    <a:bodyPr/>
                    <a:lstStyle/>
                    <a:p>
                      <a:pPr marL="0" indent="0" algn="ctr">
                        <a:buNone/>
                      </a:pPr>
                      <a:r>
                        <a:rPr lang="en-US" sz="900" b="1" dirty="0">
                          <a:solidFill>
                            <a:srgbClr val="C9A84C"/>
                          </a:solidFill>
                          <a:latin typeface="Calibri" pitchFamily="34" charset="0"/>
                          <a:ea typeface="Calibri" pitchFamily="34" charset="-122"/>
                          <a:cs typeface="Calibri" pitchFamily="34" charset="-120"/>
                        </a:rPr>
                        <a:t>12</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buNone/>
                      </a:pPr>
                      <a:r>
                        <a:rPr lang="en-US" sz="900" dirty="0">
                          <a:solidFill>
                            <a:srgbClr val="F5F0E8"/>
                          </a:solidFill>
                          <a:latin typeface="Calibri" pitchFamily="34" charset="0"/>
                          <a:ea typeface="Calibri" pitchFamily="34" charset="-122"/>
                          <a:cs typeface="Calibri" pitchFamily="34" charset="-120"/>
                        </a:rPr>
                        <a:t>Option Market Signals</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900" i="1" dirty="0">
                          <a:solidFill>
                            <a:srgbClr val="8A9AB5"/>
                          </a:solidFill>
                          <a:latin typeface="Calibri" pitchFamily="34" charset="0"/>
                          <a:ea typeface="Calibri" pitchFamily="34" charset="-122"/>
                          <a:cs typeface="Calibri" pitchFamily="34" charset="-120"/>
                        </a:rPr>
                        <a:t>Options</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1300" b="1" dirty="0">
                          <a:solidFill>
                            <a:srgbClr val="C9A84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1300" b="1" dirty="0">
                          <a:solidFill>
                            <a:srgbClr val="E74C3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extLst>
                  <a:ext uri="{0D108BD9-81ED-4DB2-BD59-A6C34878D82A}">
                    <a16:rowId xmlns:a16="http://schemas.microsoft.com/office/drawing/2014/main" val="10012"/>
                  </a:ext>
                </a:extLst>
              </a:tr>
              <a:tr h="132588">
                <a:tc>
                  <a:txBody>
                    <a:bodyPr/>
                    <a:lstStyle/>
                    <a:p>
                      <a:pPr marL="0" indent="0" algn="ctr">
                        <a:buNone/>
                      </a:pPr>
                      <a:r>
                        <a:rPr lang="en-US" sz="900" b="1" dirty="0">
                          <a:solidFill>
                            <a:srgbClr val="C9A84C"/>
                          </a:solidFill>
                          <a:latin typeface="Calibri" pitchFamily="34" charset="0"/>
                          <a:ea typeface="Calibri" pitchFamily="34" charset="-122"/>
                          <a:cs typeface="Calibri" pitchFamily="34" charset="-120"/>
                        </a:rPr>
                        <a:t>13</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buNone/>
                      </a:pPr>
                      <a:r>
                        <a:rPr lang="en-US" sz="900" dirty="0">
                          <a:solidFill>
                            <a:srgbClr val="F5F0E8"/>
                          </a:solidFill>
                          <a:latin typeface="Calibri" pitchFamily="34" charset="0"/>
                          <a:ea typeface="Calibri" pitchFamily="34" charset="-122"/>
                          <a:cs typeface="Calibri" pitchFamily="34" charset="-120"/>
                        </a:rPr>
                        <a:t>Options Trading</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r>
                        <a:rPr lang="en-US" sz="900" i="1" dirty="0">
                          <a:solidFill>
                            <a:srgbClr val="8A9AB5"/>
                          </a:solidFill>
                          <a:latin typeface="Calibri" pitchFamily="34" charset="0"/>
                          <a:ea typeface="Calibri" pitchFamily="34" charset="-122"/>
                          <a:cs typeface="Calibri" pitchFamily="34" charset="-120"/>
                        </a:rPr>
                        <a:t>Options</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r>
                        <a:rPr lang="en-US" sz="1300" b="1" dirty="0">
                          <a:solidFill>
                            <a:srgbClr val="C9A84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r>
                        <a:rPr lang="en-US" sz="1300" b="1" dirty="0">
                          <a:solidFill>
                            <a:srgbClr val="E74C3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extLst>
                  <a:ext uri="{0D108BD9-81ED-4DB2-BD59-A6C34878D82A}">
                    <a16:rowId xmlns:a16="http://schemas.microsoft.com/office/drawing/2014/main" val="10013"/>
                  </a:ext>
                </a:extLst>
              </a:tr>
              <a:tr h="132588">
                <a:tc>
                  <a:txBody>
                    <a:bodyPr/>
                    <a:lstStyle/>
                    <a:p>
                      <a:pPr marL="0" indent="0" algn="ctr">
                        <a:buNone/>
                      </a:pPr>
                      <a:r>
                        <a:rPr lang="en-US" sz="900" b="1" dirty="0">
                          <a:solidFill>
                            <a:srgbClr val="C9A84C"/>
                          </a:solidFill>
                          <a:latin typeface="Calibri" pitchFamily="34" charset="0"/>
                          <a:ea typeface="Calibri" pitchFamily="34" charset="-122"/>
                          <a:cs typeface="Calibri" pitchFamily="34" charset="-120"/>
                        </a:rPr>
                        <a:t>14</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buNone/>
                      </a:pPr>
                      <a:r>
                        <a:rPr lang="en-US" sz="900" dirty="0">
                          <a:solidFill>
                            <a:srgbClr val="F5F0E8"/>
                          </a:solidFill>
                          <a:latin typeface="Calibri" pitchFamily="34" charset="0"/>
                          <a:ea typeface="Calibri" pitchFamily="34" charset="-122"/>
                          <a:cs typeface="Calibri" pitchFamily="34" charset="-120"/>
                        </a:rPr>
                        <a:t>Portfolio Construction</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900" i="1" dirty="0">
                          <a:solidFill>
                            <a:srgbClr val="8A9AB5"/>
                          </a:solidFill>
                          <a:latin typeface="Calibri" pitchFamily="34" charset="0"/>
                          <a:ea typeface="Calibri" pitchFamily="34" charset="-122"/>
                          <a:cs typeface="Calibri" pitchFamily="34" charset="-120"/>
                        </a:rPr>
                        <a:t>Risk</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1300" b="1" dirty="0">
                          <a:solidFill>
                            <a:srgbClr val="C9A84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1300" b="1" dirty="0">
                          <a:solidFill>
                            <a:srgbClr val="E74C3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extLst>
                  <a:ext uri="{0D108BD9-81ED-4DB2-BD59-A6C34878D82A}">
                    <a16:rowId xmlns:a16="http://schemas.microsoft.com/office/drawing/2014/main" val="10014"/>
                  </a:ext>
                </a:extLst>
              </a:tr>
              <a:tr h="132588">
                <a:tc>
                  <a:txBody>
                    <a:bodyPr/>
                    <a:lstStyle/>
                    <a:p>
                      <a:pPr marL="0" indent="0" algn="ctr">
                        <a:buNone/>
                      </a:pPr>
                      <a:r>
                        <a:rPr lang="en-US" sz="900" b="1" dirty="0">
                          <a:solidFill>
                            <a:srgbClr val="C9A84C"/>
                          </a:solidFill>
                          <a:latin typeface="Calibri" pitchFamily="34" charset="0"/>
                          <a:ea typeface="Calibri" pitchFamily="34" charset="-122"/>
                          <a:cs typeface="Calibri" pitchFamily="34" charset="-120"/>
                        </a:rPr>
                        <a:t>15</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buNone/>
                      </a:pPr>
                      <a:r>
                        <a:rPr lang="en-US" sz="900" dirty="0">
                          <a:solidFill>
                            <a:srgbClr val="F5F0E8"/>
                          </a:solidFill>
                          <a:latin typeface="Calibri" pitchFamily="34" charset="0"/>
                          <a:ea typeface="Calibri" pitchFamily="34" charset="-122"/>
                          <a:cs typeface="Calibri" pitchFamily="34" charset="-120"/>
                        </a:rPr>
                        <a:t>Professional Trading Playbooks</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r>
                        <a:rPr lang="en-US" sz="900" i="1" dirty="0">
                          <a:solidFill>
                            <a:srgbClr val="8A9AB5"/>
                          </a:solidFill>
                          <a:latin typeface="Calibri" pitchFamily="34" charset="0"/>
                          <a:ea typeface="Calibri" pitchFamily="34" charset="-122"/>
                          <a:cs typeface="Calibri" pitchFamily="34" charset="-120"/>
                        </a:rPr>
                        <a:t>Advanced</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r>
                        <a:rPr lang="en-US" sz="1300" b="1" dirty="0">
                          <a:solidFill>
                            <a:srgbClr val="E74C3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extLst>
                  <a:ext uri="{0D108BD9-81ED-4DB2-BD59-A6C34878D82A}">
                    <a16:rowId xmlns:a16="http://schemas.microsoft.com/office/drawing/2014/main" val="10015"/>
                  </a:ext>
                </a:extLst>
              </a:tr>
              <a:tr h="132588">
                <a:tc>
                  <a:txBody>
                    <a:bodyPr/>
                    <a:lstStyle/>
                    <a:p>
                      <a:pPr marL="0" indent="0" algn="ctr">
                        <a:buNone/>
                      </a:pPr>
                      <a:r>
                        <a:rPr lang="en-US" sz="900" b="1" dirty="0">
                          <a:solidFill>
                            <a:srgbClr val="C9A84C"/>
                          </a:solidFill>
                          <a:latin typeface="Calibri" pitchFamily="34" charset="0"/>
                          <a:ea typeface="Calibri" pitchFamily="34" charset="-122"/>
                          <a:cs typeface="Calibri" pitchFamily="34" charset="-120"/>
                        </a:rPr>
                        <a:t>16</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buNone/>
                      </a:pPr>
                      <a:r>
                        <a:rPr lang="en-US" sz="900" dirty="0">
                          <a:solidFill>
                            <a:srgbClr val="F5F0E8"/>
                          </a:solidFill>
                          <a:latin typeface="Calibri" pitchFamily="34" charset="0"/>
                          <a:ea typeface="Calibri" pitchFamily="34" charset="-122"/>
                          <a:cs typeface="Calibri" pitchFamily="34" charset="-120"/>
                        </a:rPr>
                        <a:t>Real Trade Case Studies</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900" i="1" dirty="0">
                          <a:solidFill>
                            <a:srgbClr val="8A9AB5"/>
                          </a:solidFill>
                          <a:latin typeface="Calibri" pitchFamily="34" charset="0"/>
                          <a:ea typeface="Calibri" pitchFamily="34" charset="-122"/>
                          <a:cs typeface="Calibri" pitchFamily="34" charset="-120"/>
                        </a:rPr>
                        <a:t>Foundation</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1300" b="1" dirty="0">
                          <a:solidFill>
                            <a:srgbClr val="3A7BD5"/>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1300" b="1" dirty="0">
                          <a:solidFill>
                            <a:srgbClr val="C9A84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1300" b="1" dirty="0">
                          <a:solidFill>
                            <a:srgbClr val="E74C3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extLst>
                  <a:ext uri="{0D108BD9-81ED-4DB2-BD59-A6C34878D82A}">
                    <a16:rowId xmlns:a16="http://schemas.microsoft.com/office/drawing/2014/main" val="10016"/>
                  </a:ext>
                </a:extLst>
              </a:tr>
              <a:tr h="132588">
                <a:tc>
                  <a:txBody>
                    <a:bodyPr/>
                    <a:lstStyle/>
                    <a:p>
                      <a:pPr marL="0" indent="0" algn="ctr">
                        <a:buNone/>
                      </a:pPr>
                      <a:r>
                        <a:rPr lang="en-US" sz="900" b="1" dirty="0">
                          <a:solidFill>
                            <a:srgbClr val="C9A84C"/>
                          </a:solidFill>
                          <a:latin typeface="Calibri" pitchFamily="34" charset="0"/>
                          <a:ea typeface="Calibri" pitchFamily="34" charset="-122"/>
                          <a:cs typeface="Calibri" pitchFamily="34" charset="-120"/>
                        </a:rPr>
                        <a:t>17</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buNone/>
                      </a:pPr>
                      <a:r>
                        <a:rPr lang="en-US" sz="900" dirty="0">
                          <a:solidFill>
                            <a:srgbClr val="F5F0E8"/>
                          </a:solidFill>
                          <a:latin typeface="Calibri" pitchFamily="34" charset="0"/>
                          <a:ea typeface="Calibri" pitchFamily="34" charset="-122"/>
                          <a:cs typeface="Calibri" pitchFamily="34" charset="-120"/>
                        </a:rPr>
                        <a:t>Risk Management Psychology</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r>
                        <a:rPr lang="en-US" sz="900" i="1" dirty="0">
                          <a:solidFill>
                            <a:srgbClr val="8A9AB5"/>
                          </a:solidFill>
                          <a:latin typeface="Calibri" pitchFamily="34" charset="0"/>
                          <a:ea typeface="Calibri" pitchFamily="34" charset="-122"/>
                          <a:cs typeface="Calibri" pitchFamily="34" charset="-120"/>
                        </a:rPr>
                        <a:t>Psychology</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r>
                        <a:rPr lang="en-US" sz="1300" b="1" dirty="0">
                          <a:solidFill>
                            <a:srgbClr val="3A7BD5"/>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r>
                        <a:rPr lang="en-US" sz="1300" b="1" dirty="0">
                          <a:solidFill>
                            <a:srgbClr val="C9A84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r>
                        <a:rPr lang="en-US" sz="1300" b="1" dirty="0">
                          <a:solidFill>
                            <a:srgbClr val="E74C3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extLst>
                  <a:ext uri="{0D108BD9-81ED-4DB2-BD59-A6C34878D82A}">
                    <a16:rowId xmlns:a16="http://schemas.microsoft.com/office/drawing/2014/main" val="10017"/>
                  </a:ext>
                </a:extLst>
              </a:tr>
              <a:tr h="132588">
                <a:tc>
                  <a:txBody>
                    <a:bodyPr/>
                    <a:lstStyle/>
                    <a:p>
                      <a:pPr marL="0" indent="0" algn="ctr">
                        <a:buNone/>
                      </a:pPr>
                      <a:r>
                        <a:rPr lang="en-US" sz="900" b="1" dirty="0">
                          <a:solidFill>
                            <a:srgbClr val="C9A84C"/>
                          </a:solidFill>
                          <a:latin typeface="Calibri" pitchFamily="34" charset="0"/>
                          <a:ea typeface="Calibri" pitchFamily="34" charset="-122"/>
                          <a:cs typeface="Calibri" pitchFamily="34" charset="-120"/>
                        </a:rPr>
                        <a:t>18</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buNone/>
                      </a:pPr>
                      <a:r>
                        <a:rPr lang="en-US" sz="900" dirty="0">
                          <a:solidFill>
                            <a:srgbClr val="F5F0E8"/>
                          </a:solidFill>
                          <a:latin typeface="Calibri" pitchFamily="34" charset="0"/>
                          <a:ea typeface="Calibri" pitchFamily="34" charset="-122"/>
                          <a:cs typeface="Calibri" pitchFamily="34" charset="-120"/>
                        </a:rPr>
                        <a:t>Sector Rotation Strategies</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900" i="1" dirty="0">
                          <a:solidFill>
                            <a:srgbClr val="8A9AB5"/>
                          </a:solidFill>
                          <a:latin typeface="Calibri" pitchFamily="34" charset="0"/>
                          <a:ea typeface="Calibri" pitchFamily="34" charset="-122"/>
                          <a:cs typeface="Calibri" pitchFamily="34" charset="-120"/>
                        </a:rPr>
                        <a:t>Analysis</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1300" b="1" dirty="0">
                          <a:solidFill>
                            <a:srgbClr val="C9A84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1300" b="1" dirty="0">
                          <a:solidFill>
                            <a:srgbClr val="E74C3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extLst>
                  <a:ext uri="{0D108BD9-81ED-4DB2-BD59-A6C34878D82A}">
                    <a16:rowId xmlns:a16="http://schemas.microsoft.com/office/drawing/2014/main" val="10018"/>
                  </a:ext>
                </a:extLst>
              </a:tr>
              <a:tr h="132588">
                <a:tc>
                  <a:txBody>
                    <a:bodyPr/>
                    <a:lstStyle/>
                    <a:p>
                      <a:pPr marL="0" indent="0" algn="ctr">
                        <a:buNone/>
                      </a:pPr>
                      <a:r>
                        <a:rPr lang="en-US" sz="900" b="1" dirty="0">
                          <a:solidFill>
                            <a:srgbClr val="C9A84C"/>
                          </a:solidFill>
                          <a:latin typeface="Calibri" pitchFamily="34" charset="0"/>
                          <a:ea typeface="Calibri" pitchFamily="34" charset="-122"/>
                          <a:cs typeface="Calibri" pitchFamily="34" charset="-120"/>
                        </a:rPr>
                        <a:t>19</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buNone/>
                      </a:pPr>
                      <a:r>
                        <a:rPr lang="en-US" sz="900" dirty="0">
                          <a:solidFill>
                            <a:srgbClr val="F5F0E8"/>
                          </a:solidFill>
                          <a:latin typeface="Calibri" pitchFamily="34" charset="0"/>
                          <a:ea typeface="Calibri" pitchFamily="34" charset="-122"/>
                          <a:cs typeface="Calibri" pitchFamily="34" charset="-120"/>
                        </a:rPr>
                        <a:t>Specialised Trading Courses</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r>
                        <a:rPr lang="en-US" sz="900" i="1" dirty="0">
                          <a:solidFill>
                            <a:srgbClr val="8A9AB5"/>
                          </a:solidFill>
                          <a:latin typeface="Calibri" pitchFamily="34" charset="0"/>
                          <a:ea typeface="Calibri" pitchFamily="34" charset="-122"/>
                          <a:cs typeface="Calibri" pitchFamily="34" charset="-120"/>
                        </a:rPr>
                        <a:t>Advanced</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r>
                        <a:rPr lang="en-US" sz="1300" b="1" dirty="0">
                          <a:solidFill>
                            <a:srgbClr val="E74C3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extLst>
                  <a:ext uri="{0D108BD9-81ED-4DB2-BD59-A6C34878D82A}">
                    <a16:rowId xmlns:a16="http://schemas.microsoft.com/office/drawing/2014/main" val="10019"/>
                  </a:ext>
                </a:extLst>
              </a:tr>
              <a:tr h="132588">
                <a:tc>
                  <a:txBody>
                    <a:bodyPr/>
                    <a:lstStyle/>
                    <a:p>
                      <a:pPr marL="0" indent="0" algn="ctr">
                        <a:buNone/>
                      </a:pPr>
                      <a:r>
                        <a:rPr lang="en-US" sz="900" b="1" dirty="0">
                          <a:solidFill>
                            <a:srgbClr val="C9A84C"/>
                          </a:solidFill>
                          <a:latin typeface="Calibri" pitchFamily="34" charset="0"/>
                          <a:ea typeface="Calibri" pitchFamily="34" charset="-122"/>
                          <a:cs typeface="Calibri" pitchFamily="34" charset="-120"/>
                        </a:rPr>
                        <a:t>20</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buNone/>
                      </a:pPr>
                      <a:r>
                        <a:rPr lang="en-US" sz="900" dirty="0">
                          <a:solidFill>
                            <a:srgbClr val="F5F0E8"/>
                          </a:solidFill>
                          <a:latin typeface="Calibri" pitchFamily="34" charset="0"/>
                          <a:ea typeface="Calibri" pitchFamily="34" charset="-122"/>
                          <a:cs typeface="Calibri" pitchFamily="34" charset="-120"/>
                        </a:rPr>
                        <a:t>Taxation and Legal</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900" i="1" dirty="0">
                          <a:solidFill>
                            <a:srgbClr val="8A9AB5"/>
                          </a:solidFill>
                          <a:latin typeface="Calibri" pitchFamily="34" charset="0"/>
                          <a:ea typeface="Calibri" pitchFamily="34" charset="-122"/>
                          <a:cs typeface="Calibri" pitchFamily="34" charset="-120"/>
                        </a:rPr>
                        <a:t>Compliance</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1300" b="1" dirty="0">
                          <a:solidFill>
                            <a:srgbClr val="C9A84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1300" b="1" dirty="0">
                          <a:solidFill>
                            <a:srgbClr val="E74C3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extLst>
                  <a:ext uri="{0D108BD9-81ED-4DB2-BD59-A6C34878D82A}">
                    <a16:rowId xmlns:a16="http://schemas.microsoft.com/office/drawing/2014/main" val="10020"/>
                  </a:ext>
                </a:extLst>
              </a:tr>
              <a:tr h="132588">
                <a:tc>
                  <a:txBody>
                    <a:bodyPr/>
                    <a:lstStyle/>
                    <a:p>
                      <a:pPr marL="0" indent="0" algn="ctr">
                        <a:buNone/>
                      </a:pPr>
                      <a:r>
                        <a:rPr lang="en-US" sz="900" b="1" dirty="0">
                          <a:solidFill>
                            <a:srgbClr val="C9A84C"/>
                          </a:solidFill>
                          <a:latin typeface="Calibri" pitchFamily="34" charset="0"/>
                          <a:ea typeface="Calibri" pitchFamily="34" charset="-122"/>
                          <a:cs typeface="Calibri" pitchFamily="34" charset="-120"/>
                        </a:rPr>
                        <a:t>21</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buNone/>
                      </a:pPr>
                      <a:r>
                        <a:rPr lang="en-US" sz="900" dirty="0">
                          <a:solidFill>
                            <a:srgbClr val="F5F0E8"/>
                          </a:solidFill>
                          <a:latin typeface="Calibri" pitchFamily="34" charset="0"/>
                          <a:ea typeface="Calibri" pitchFamily="34" charset="-122"/>
                          <a:cs typeface="Calibri" pitchFamily="34" charset="-120"/>
                        </a:rPr>
                        <a:t>Technical Analysis</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r>
                        <a:rPr lang="en-US" sz="900" i="1" dirty="0">
                          <a:solidFill>
                            <a:srgbClr val="8A9AB5"/>
                          </a:solidFill>
                          <a:latin typeface="Calibri" pitchFamily="34" charset="0"/>
                          <a:ea typeface="Calibri" pitchFamily="34" charset="-122"/>
                          <a:cs typeface="Calibri" pitchFamily="34" charset="-120"/>
                        </a:rPr>
                        <a:t>Analysis</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r>
                        <a:rPr lang="en-US" sz="1300" b="1" dirty="0">
                          <a:solidFill>
                            <a:srgbClr val="C9A84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r>
                        <a:rPr lang="en-US" sz="1300" b="1" dirty="0">
                          <a:solidFill>
                            <a:srgbClr val="E74C3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extLst>
                  <a:ext uri="{0D108BD9-81ED-4DB2-BD59-A6C34878D82A}">
                    <a16:rowId xmlns:a16="http://schemas.microsoft.com/office/drawing/2014/main" val="10021"/>
                  </a:ext>
                </a:extLst>
              </a:tr>
              <a:tr h="132588">
                <a:tc>
                  <a:txBody>
                    <a:bodyPr/>
                    <a:lstStyle/>
                    <a:p>
                      <a:pPr marL="0" indent="0" algn="ctr">
                        <a:buNone/>
                      </a:pPr>
                      <a:r>
                        <a:rPr lang="en-US" sz="900" b="1" dirty="0">
                          <a:solidFill>
                            <a:srgbClr val="C9A84C"/>
                          </a:solidFill>
                          <a:latin typeface="Calibri" pitchFamily="34" charset="0"/>
                          <a:ea typeface="Calibri" pitchFamily="34" charset="-122"/>
                          <a:cs typeface="Calibri" pitchFamily="34" charset="-120"/>
                        </a:rPr>
                        <a:t>22</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buNone/>
                      </a:pPr>
                      <a:r>
                        <a:rPr lang="en-US" sz="900" dirty="0">
                          <a:solidFill>
                            <a:srgbClr val="F5F0E8"/>
                          </a:solidFill>
                          <a:latin typeface="Calibri" pitchFamily="34" charset="0"/>
                          <a:ea typeface="Calibri" pitchFamily="34" charset="-122"/>
                          <a:cs typeface="Calibri" pitchFamily="34" charset="-120"/>
                        </a:rPr>
                        <a:t>Trader Performance Analytics &amp; Metrics</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900" i="1" dirty="0">
                          <a:solidFill>
                            <a:srgbClr val="8A9AB5"/>
                          </a:solidFill>
                          <a:latin typeface="Calibri" pitchFamily="34" charset="0"/>
                          <a:ea typeface="Calibri" pitchFamily="34" charset="-122"/>
                          <a:cs typeface="Calibri" pitchFamily="34" charset="-120"/>
                        </a:rPr>
                        <a:t>Analytics</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1300" b="1" dirty="0">
                          <a:solidFill>
                            <a:srgbClr val="E74C3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extLst>
                  <a:ext uri="{0D108BD9-81ED-4DB2-BD59-A6C34878D82A}">
                    <a16:rowId xmlns:a16="http://schemas.microsoft.com/office/drawing/2014/main" val="10022"/>
                  </a:ext>
                </a:extLst>
              </a:tr>
              <a:tr h="132588">
                <a:tc>
                  <a:txBody>
                    <a:bodyPr/>
                    <a:lstStyle/>
                    <a:p>
                      <a:pPr marL="0" indent="0" algn="ctr">
                        <a:buNone/>
                      </a:pPr>
                      <a:r>
                        <a:rPr lang="en-US" sz="900" b="1" dirty="0">
                          <a:solidFill>
                            <a:srgbClr val="C9A84C"/>
                          </a:solidFill>
                          <a:latin typeface="Calibri" pitchFamily="34" charset="0"/>
                          <a:ea typeface="Calibri" pitchFamily="34" charset="-122"/>
                          <a:cs typeface="Calibri" pitchFamily="34" charset="-120"/>
                        </a:rPr>
                        <a:t>23</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buNone/>
                      </a:pPr>
                      <a:r>
                        <a:rPr lang="en-US" sz="900" dirty="0">
                          <a:solidFill>
                            <a:srgbClr val="F5F0E8"/>
                          </a:solidFill>
                          <a:latin typeface="Calibri" pitchFamily="34" charset="0"/>
                          <a:ea typeface="Calibri" pitchFamily="34" charset="-122"/>
                          <a:cs typeface="Calibri" pitchFamily="34" charset="-120"/>
                        </a:rPr>
                        <a:t>Trading Data and Analytics</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r>
                        <a:rPr lang="en-US" sz="900" i="1" dirty="0">
                          <a:solidFill>
                            <a:srgbClr val="8A9AB5"/>
                          </a:solidFill>
                          <a:latin typeface="Calibri" pitchFamily="34" charset="0"/>
                          <a:ea typeface="Calibri" pitchFamily="34" charset="-122"/>
                          <a:cs typeface="Calibri" pitchFamily="34" charset="-120"/>
                        </a:rPr>
                        <a:t>Analytics</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r>
                        <a:rPr lang="en-US" sz="1300" b="1" dirty="0">
                          <a:solidFill>
                            <a:srgbClr val="E74C3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extLst>
                  <a:ext uri="{0D108BD9-81ED-4DB2-BD59-A6C34878D82A}">
                    <a16:rowId xmlns:a16="http://schemas.microsoft.com/office/drawing/2014/main" val="10023"/>
                  </a:ext>
                </a:extLst>
              </a:tr>
              <a:tr h="132588">
                <a:tc>
                  <a:txBody>
                    <a:bodyPr/>
                    <a:lstStyle/>
                    <a:p>
                      <a:pPr marL="0" indent="0" algn="ctr">
                        <a:buNone/>
                      </a:pPr>
                      <a:r>
                        <a:rPr lang="en-US" sz="900" b="1" dirty="0">
                          <a:solidFill>
                            <a:srgbClr val="C9A84C"/>
                          </a:solidFill>
                          <a:latin typeface="Calibri" pitchFamily="34" charset="0"/>
                          <a:ea typeface="Calibri" pitchFamily="34" charset="-122"/>
                          <a:cs typeface="Calibri" pitchFamily="34" charset="-120"/>
                        </a:rPr>
                        <a:t>24</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buNone/>
                      </a:pPr>
                      <a:r>
                        <a:rPr lang="en-US" sz="900" dirty="0">
                          <a:solidFill>
                            <a:srgbClr val="F5F0E8"/>
                          </a:solidFill>
                          <a:latin typeface="Calibri" pitchFamily="34" charset="0"/>
                          <a:ea typeface="Calibri" pitchFamily="34" charset="-122"/>
                          <a:cs typeface="Calibri" pitchFamily="34" charset="-120"/>
                        </a:rPr>
                        <a:t>Trading Technology &amp; Tools</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900" i="1" dirty="0">
                          <a:solidFill>
                            <a:srgbClr val="8A9AB5"/>
                          </a:solidFill>
                          <a:latin typeface="Calibri" pitchFamily="34" charset="0"/>
                          <a:ea typeface="Calibri" pitchFamily="34" charset="-122"/>
                          <a:cs typeface="Calibri" pitchFamily="34" charset="-120"/>
                        </a:rPr>
                        <a:t>Foundation</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1300" b="1" dirty="0">
                          <a:solidFill>
                            <a:srgbClr val="3A7BD5"/>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1300" b="1" dirty="0">
                          <a:solidFill>
                            <a:srgbClr val="C9A84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1300" b="1" dirty="0">
                          <a:solidFill>
                            <a:srgbClr val="E74C3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extLst>
                  <a:ext uri="{0D108BD9-81ED-4DB2-BD59-A6C34878D82A}">
                    <a16:rowId xmlns:a16="http://schemas.microsoft.com/office/drawing/2014/main" val="10024"/>
                  </a:ext>
                </a:extLst>
              </a:tr>
              <a:tr h="132588">
                <a:tc>
                  <a:txBody>
                    <a:bodyPr/>
                    <a:lstStyle/>
                    <a:p>
                      <a:pPr marL="0" indent="0" algn="ctr">
                        <a:buNone/>
                      </a:pPr>
                      <a:r>
                        <a:rPr lang="en-US" sz="900" b="1" dirty="0">
                          <a:solidFill>
                            <a:srgbClr val="C9A84C"/>
                          </a:solidFill>
                          <a:latin typeface="Calibri" pitchFamily="34" charset="0"/>
                          <a:ea typeface="Calibri" pitchFamily="34" charset="-122"/>
                          <a:cs typeface="Calibri" pitchFamily="34" charset="-120"/>
                        </a:rPr>
                        <a:t>25</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buNone/>
                      </a:pPr>
                      <a:r>
                        <a:rPr lang="en-US" sz="900" dirty="0">
                          <a:solidFill>
                            <a:srgbClr val="F5F0E8"/>
                          </a:solidFill>
                          <a:latin typeface="Calibri" pitchFamily="34" charset="0"/>
                          <a:ea typeface="Calibri" pitchFamily="34" charset="-122"/>
                          <a:cs typeface="Calibri" pitchFamily="34" charset="-120"/>
                        </a:rPr>
                        <a:t>Unusual Whales Comprehensive Training</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r>
                        <a:rPr lang="en-US" sz="900" i="1" dirty="0">
                          <a:solidFill>
                            <a:srgbClr val="8A9AB5"/>
                          </a:solidFill>
                          <a:latin typeface="Calibri" pitchFamily="34" charset="0"/>
                          <a:ea typeface="Calibri" pitchFamily="34" charset="-122"/>
                          <a:cs typeface="Calibri" pitchFamily="34" charset="-120"/>
                        </a:rPr>
                        <a:t>Specialised</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tc>
                  <a:txBody>
                    <a:bodyPr/>
                    <a:lstStyle/>
                    <a:p>
                      <a:pPr marL="0" indent="0" algn="ctr">
                        <a:buNone/>
                      </a:pPr>
                      <a:r>
                        <a:rPr lang="en-US" sz="1300" b="1" dirty="0">
                          <a:solidFill>
                            <a:srgbClr val="E74C3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62D52"/>
                    </a:solidFill>
                  </a:tcPr>
                </a:tc>
                <a:extLst>
                  <a:ext uri="{0D108BD9-81ED-4DB2-BD59-A6C34878D82A}">
                    <a16:rowId xmlns:a16="http://schemas.microsoft.com/office/drawing/2014/main" val="10025"/>
                  </a:ext>
                </a:extLst>
              </a:tr>
              <a:tr h="132588">
                <a:tc>
                  <a:txBody>
                    <a:bodyPr/>
                    <a:lstStyle/>
                    <a:p>
                      <a:pPr marL="0" indent="0" algn="ctr">
                        <a:buNone/>
                      </a:pPr>
                      <a:r>
                        <a:rPr lang="en-US" sz="900" b="1" dirty="0">
                          <a:solidFill>
                            <a:srgbClr val="C9A84C"/>
                          </a:solidFill>
                          <a:latin typeface="Calibri" pitchFamily="34" charset="0"/>
                          <a:ea typeface="Calibri" pitchFamily="34" charset="-122"/>
                          <a:cs typeface="Calibri" pitchFamily="34" charset="-120"/>
                        </a:rPr>
                        <a:t>26</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buNone/>
                      </a:pPr>
                      <a:r>
                        <a:rPr lang="en-US" sz="900" dirty="0">
                          <a:solidFill>
                            <a:srgbClr val="F5F0E8"/>
                          </a:solidFill>
                          <a:latin typeface="Calibri" pitchFamily="34" charset="0"/>
                          <a:ea typeface="Calibri" pitchFamily="34" charset="-122"/>
                          <a:cs typeface="Calibri" pitchFamily="34" charset="-120"/>
                        </a:rPr>
                        <a:t>Volatility and Option Analytics</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900" i="1" dirty="0">
                          <a:solidFill>
                            <a:srgbClr val="8A9AB5"/>
                          </a:solidFill>
                          <a:latin typeface="Calibri" pitchFamily="34" charset="0"/>
                          <a:ea typeface="Calibri" pitchFamily="34" charset="-122"/>
                          <a:cs typeface="Calibri" pitchFamily="34" charset="-120"/>
                        </a:rPr>
                        <a:t>Options</a:t>
                      </a:r>
                      <a:endParaRPr lang="en-US" sz="9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tc>
                  <a:txBody>
                    <a:bodyPr/>
                    <a:lstStyle/>
                    <a:p>
                      <a:pPr marL="0" indent="0" algn="ctr">
                        <a:buNone/>
                      </a:pPr>
                      <a:r>
                        <a:rPr lang="en-US" sz="1300" b="1" dirty="0">
                          <a:solidFill>
                            <a:srgbClr val="E74C3C"/>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a:lnL w="6350" cap="flat" cmpd="sng" algn="ctr">
                      <a:solidFill>
                        <a:srgbClr val="1E3D6E"/>
                      </a:solidFill>
                      <a:prstDash val="solid"/>
                      <a:round/>
                      <a:headEnd type="none" w="med" len="med"/>
                      <a:tailEnd type="none" w="med" len="med"/>
                    </a:lnL>
                    <a:lnR w="6350" cap="flat" cmpd="sng" algn="ctr">
                      <a:solidFill>
                        <a:srgbClr val="1E3D6E"/>
                      </a:solidFill>
                      <a:prstDash val="solid"/>
                      <a:round/>
                      <a:headEnd type="none" w="med" len="med"/>
                      <a:tailEnd type="none" w="med" len="med"/>
                    </a:lnR>
                    <a:lnT w="6350" cap="flat" cmpd="sng" algn="ctr">
                      <a:solidFill>
                        <a:srgbClr val="1E3D6E"/>
                      </a:solidFill>
                      <a:prstDash val="solid"/>
                      <a:round/>
                      <a:headEnd type="none" w="med" len="med"/>
                      <a:tailEnd type="none" w="med" len="med"/>
                    </a:lnT>
                    <a:lnB w="6350" cap="flat" cmpd="sng" algn="ctr">
                      <a:solidFill>
                        <a:srgbClr val="1E3D6E"/>
                      </a:solidFill>
                      <a:prstDash val="solid"/>
                      <a:round/>
                      <a:headEnd type="none" w="med" len="med"/>
                      <a:tailEnd type="none" w="med" len="med"/>
                    </a:lnB>
                    <a:solidFill>
                      <a:srgbClr val="1E3D6E"/>
                    </a:solidFill>
                  </a:tcPr>
                </a:tc>
                <a:extLst>
                  <a:ext uri="{0D108BD9-81ED-4DB2-BD59-A6C34878D82A}">
                    <a16:rowId xmlns:a16="http://schemas.microsoft.com/office/drawing/2014/main" val="10026"/>
                  </a:ext>
                </a:extLst>
              </a:tr>
            </a:tbl>
          </a:graphicData>
        </a:graphic>
      </p:graphicFrame>
      <p:sp>
        <p:nvSpPr>
          <p:cNvPr id="6" name="Shape 3"/>
          <p:cNvSpPr/>
          <p:nvPr/>
        </p:nvSpPr>
        <p:spPr>
          <a:xfrm>
            <a:off x="-91440" y="8689848"/>
            <a:ext cx="9144000" cy="274320"/>
          </a:xfrm>
          <a:prstGeom prst="rect">
            <a:avLst/>
          </a:prstGeom>
          <a:solidFill>
            <a:srgbClr val="C9A84C"/>
          </a:solidFill>
          <a:ln w="12700">
            <a:solidFill>
              <a:srgbClr val="C9A84C"/>
            </a:solidFill>
            <a:prstDash val="solid"/>
          </a:ln>
        </p:spPr>
        <p:txBody>
          <a:bodyPr/>
          <a:lstStyle/>
          <a:p>
            <a:endParaRPr lang="en-US"/>
          </a:p>
        </p:txBody>
      </p:sp>
      <p:sp>
        <p:nvSpPr>
          <p:cNvPr id="7" name="Text 4"/>
          <p:cNvSpPr/>
          <p:nvPr/>
        </p:nvSpPr>
        <p:spPr>
          <a:xfrm>
            <a:off x="-365760" y="8711184"/>
            <a:ext cx="9144000" cy="256032"/>
          </a:xfrm>
          <a:prstGeom prst="rect">
            <a:avLst/>
          </a:prstGeom>
          <a:noFill/>
          <a:ln/>
        </p:spPr>
        <p:txBody>
          <a:bodyPr wrap="square" rtlCol="0" anchor="ctr"/>
          <a:lstStyle/>
          <a:p>
            <a:pPr marL="0" indent="0" algn="ctr">
              <a:buNone/>
            </a:pPr>
            <a:r>
              <a:rPr lang="en-US" sz="800" b="1" dirty="0">
                <a:solidFill>
                  <a:srgbClr val="0D1F3C"/>
                </a:solidFill>
              </a:rPr>
              <a:t>© 2026 BlueCrest Capital Investment Consulting LLC  |  Educational Purposes Only</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EEF2F8"/>
        </a:solidFill>
        <a:effectLst/>
      </p:bgPr>
    </p:bg>
    <p:spTree>
      <p:nvGrpSpPr>
        <p:cNvPr id="1" name=""/>
        <p:cNvGrpSpPr/>
        <p:nvPr/>
      </p:nvGrpSpPr>
      <p:grpSpPr>
        <a:xfrm>
          <a:off x="0" y="0"/>
          <a:ext cx="0" cy="0"/>
          <a:chOff x="0" y="0"/>
          <a:chExt cx="0" cy="0"/>
        </a:xfrm>
      </p:grpSpPr>
      <p:sp>
        <p:nvSpPr>
          <p:cNvPr id="2" name="Shape 0"/>
          <p:cNvSpPr/>
          <p:nvPr/>
        </p:nvSpPr>
        <p:spPr>
          <a:xfrm>
            <a:off x="0" y="0"/>
            <a:ext cx="9144000" cy="960120"/>
          </a:xfrm>
          <a:prstGeom prst="rect">
            <a:avLst/>
          </a:prstGeom>
          <a:solidFill>
            <a:srgbClr val="3A7BD5"/>
          </a:solidFill>
          <a:ln w="12700">
            <a:solidFill>
              <a:srgbClr val="3A7BD5"/>
            </a:solidFill>
            <a:prstDash val="solid"/>
          </a:ln>
        </p:spPr>
        <p:txBody>
          <a:bodyPr/>
          <a:lstStyle/>
          <a:p>
            <a:endParaRPr lang="en-US"/>
          </a:p>
        </p:txBody>
      </p:sp>
      <p:sp>
        <p:nvSpPr>
          <p:cNvPr id="3" name="Shape 1"/>
          <p:cNvSpPr/>
          <p:nvPr/>
        </p:nvSpPr>
        <p:spPr>
          <a:xfrm>
            <a:off x="0" y="960120"/>
            <a:ext cx="9144000" cy="45720"/>
          </a:xfrm>
          <a:prstGeom prst="rect">
            <a:avLst/>
          </a:prstGeom>
          <a:solidFill>
            <a:srgbClr val="C9A84C"/>
          </a:solidFill>
          <a:ln w="12700">
            <a:solidFill>
              <a:srgbClr val="C9A84C"/>
            </a:solidFill>
            <a:prstDash val="solid"/>
          </a:ln>
        </p:spPr>
        <p:txBody>
          <a:bodyPr/>
          <a:lstStyle/>
          <a:p>
            <a:endParaRPr lang="en-US"/>
          </a:p>
        </p:txBody>
      </p:sp>
      <p:sp>
        <p:nvSpPr>
          <p:cNvPr id="4" name="Text 2"/>
          <p:cNvSpPr/>
          <p:nvPr/>
        </p:nvSpPr>
        <p:spPr>
          <a:xfrm>
            <a:off x="365760" y="109728"/>
            <a:ext cx="2743200" cy="274320"/>
          </a:xfrm>
          <a:prstGeom prst="rect">
            <a:avLst/>
          </a:prstGeom>
          <a:solidFill>
            <a:srgbClr val="3A7BD5"/>
          </a:solidFill>
          <a:ln/>
        </p:spPr>
        <p:txBody>
          <a:bodyPr wrap="square" rtlCol="0" anchor="ctr"/>
          <a:lstStyle/>
          <a:p>
            <a:pPr marL="0" indent="0">
              <a:buNone/>
            </a:pPr>
            <a:r>
              <a:rPr lang="en-US" sz="900" b="1" kern="0" spc="300" dirty="0">
                <a:solidFill>
                  <a:srgbClr val="FFFFFF"/>
                </a:solidFill>
                <a:latin typeface="Calibri" pitchFamily="34" charset="0"/>
                <a:ea typeface="Calibri" pitchFamily="34" charset="-122"/>
                <a:cs typeface="Calibri" pitchFamily="34" charset="-120"/>
              </a:rPr>
              <a:t>STARTER TIER</a:t>
            </a:r>
            <a:endParaRPr lang="en-US" sz="900" dirty="0"/>
          </a:p>
        </p:txBody>
      </p:sp>
      <p:sp>
        <p:nvSpPr>
          <p:cNvPr id="5" name="Text 3"/>
          <p:cNvSpPr/>
          <p:nvPr/>
        </p:nvSpPr>
        <p:spPr>
          <a:xfrm>
            <a:off x="365760" y="365760"/>
            <a:ext cx="8412480" cy="457200"/>
          </a:xfrm>
          <a:prstGeom prst="rect">
            <a:avLst/>
          </a:prstGeom>
          <a:noFill/>
          <a:ln/>
        </p:spPr>
        <p:txBody>
          <a:bodyPr wrap="square" rtlCol="0" anchor="ctr"/>
          <a:lstStyle/>
          <a:p>
            <a:pPr marL="0" indent="0">
              <a:buNone/>
            </a:pPr>
            <a:r>
              <a:rPr lang="en-US" sz="2000" b="1" dirty="0">
                <a:solidFill>
                  <a:srgbClr val="F5F0E8"/>
                </a:solidFill>
                <a:latin typeface="Georgia" pitchFamily="34" charset="0"/>
                <a:ea typeface="Georgia" pitchFamily="34" charset="-122"/>
                <a:cs typeface="Georgia" pitchFamily="34" charset="-120"/>
              </a:rPr>
              <a:t>Foundation Courses — Building Your Trading Base</a:t>
            </a:r>
            <a:endParaRPr lang="en-US" sz="2000" dirty="0"/>
          </a:p>
        </p:txBody>
      </p:sp>
      <p:sp>
        <p:nvSpPr>
          <p:cNvPr id="6" name="Shape 4"/>
          <p:cNvSpPr/>
          <p:nvPr/>
        </p:nvSpPr>
        <p:spPr>
          <a:xfrm>
            <a:off x="228600" y="1115568"/>
            <a:ext cx="2788920" cy="1645920"/>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lang="en-US"/>
          </a:p>
        </p:txBody>
      </p:sp>
      <p:sp>
        <p:nvSpPr>
          <p:cNvPr id="7" name="Shape 5"/>
          <p:cNvSpPr/>
          <p:nvPr/>
        </p:nvSpPr>
        <p:spPr>
          <a:xfrm>
            <a:off x="228600" y="1115568"/>
            <a:ext cx="73152" cy="1645920"/>
          </a:xfrm>
          <a:prstGeom prst="rect">
            <a:avLst/>
          </a:prstGeom>
          <a:solidFill>
            <a:srgbClr val="3A7BD5"/>
          </a:solidFill>
          <a:ln w="12700">
            <a:solidFill>
              <a:srgbClr val="3A7BD5"/>
            </a:solidFill>
            <a:prstDash val="solid"/>
          </a:ln>
        </p:spPr>
        <p:txBody>
          <a:bodyPr/>
          <a:lstStyle/>
          <a:p>
            <a:endParaRPr lang="en-US"/>
          </a:p>
        </p:txBody>
      </p:sp>
      <p:pic>
        <p:nvPicPr>
          <p:cNvPr id="8" name="Image 0" descr="preencoded.png"/>
          <p:cNvPicPr>
            <a:picLocks noChangeAspect="1"/>
          </p:cNvPicPr>
          <p:nvPr/>
        </p:nvPicPr>
        <p:blipFill>
          <a:blip r:embed="rId3"/>
          <a:stretch>
            <a:fillRect/>
          </a:stretch>
        </p:blipFill>
        <p:spPr>
          <a:xfrm>
            <a:off x="393192" y="1280160"/>
            <a:ext cx="347472" cy="347472"/>
          </a:xfrm>
          <a:prstGeom prst="rect">
            <a:avLst/>
          </a:prstGeom>
        </p:spPr>
      </p:pic>
      <p:sp>
        <p:nvSpPr>
          <p:cNvPr id="9" name="Text 6"/>
          <p:cNvSpPr/>
          <p:nvPr/>
        </p:nvSpPr>
        <p:spPr>
          <a:xfrm>
            <a:off x="822960" y="1243584"/>
            <a:ext cx="2103120" cy="438912"/>
          </a:xfrm>
          <a:prstGeom prst="rect">
            <a:avLst/>
          </a:prstGeom>
          <a:noFill/>
          <a:ln/>
        </p:spPr>
        <p:txBody>
          <a:bodyPr wrap="square" rtlCol="0" anchor="t"/>
          <a:lstStyle/>
          <a:p>
            <a:pPr marL="0" indent="0">
              <a:buNone/>
            </a:pPr>
            <a:r>
              <a:rPr lang="en-US" sz="1050" b="1" dirty="0">
                <a:solidFill>
                  <a:srgbClr val="162D52"/>
                </a:solidFill>
                <a:latin typeface="Calibri" pitchFamily="34" charset="0"/>
                <a:ea typeface="Calibri" pitchFamily="34" charset="-122"/>
                <a:cs typeface="Calibri" pitchFamily="34" charset="-120"/>
              </a:rPr>
              <a:t>03  Beginner Trading Manual</a:t>
            </a:r>
            <a:endParaRPr lang="en-US" sz="1050" dirty="0"/>
          </a:p>
        </p:txBody>
      </p:sp>
      <p:sp>
        <p:nvSpPr>
          <p:cNvPr id="10" name="Text 7"/>
          <p:cNvSpPr/>
          <p:nvPr/>
        </p:nvSpPr>
        <p:spPr>
          <a:xfrm>
            <a:off x="356616" y="1773936"/>
            <a:ext cx="2578608" cy="822960"/>
          </a:xfrm>
          <a:prstGeom prst="rect">
            <a:avLst/>
          </a:prstGeom>
          <a:noFill/>
          <a:ln/>
        </p:spPr>
        <p:txBody>
          <a:bodyPr wrap="square" rtlCol="0" anchor="t"/>
          <a:lstStyle/>
          <a:p>
            <a:pPr marL="0" indent="0">
              <a:buNone/>
            </a:pPr>
            <a:r>
              <a:rPr lang="en-US" sz="900" dirty="0">
                <a:solidFill>
                  <a:srgbClr val="555555"/>
                </a:solidFill>
                <a:latin typeface="Calibri" pitchFamily="34" charset="0"/>
                <a:ea typeface="Calibri" pitchFamily="34" charset="-122"/>
                <a:cs typeface="Calibri" pitchFamily="34" charset="-120"/>
              </a:rPr>
              <a:t>Financial markets, terminology, participants, order flow &amp; core concepts</a:t>
            </a:r>
            <a:endParaRPr lang="en-US" sz="900" dirty="0"/>
          </a:p>
        </p:txBody>
      </p:sp>
      <p:sp>
        <p:nvSpPr>
          <p:cNvPr id="11" name="Shape 8"/>
          <p:cNvSpPr/>
          <p:nvPr/>
        </p:nvSpPr>
        <p:spPr>
          <a:xfrm>
            <a:off x="3200400" y="1115568"/>
            <a:ext cx="2788920" cy="1645920"/>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lang="en-US"/>
          </a:p>
        </p:txBody>
      </p:sp>
      <p:sp>
        <p:nvSpPr>
          <p:cNvPr id="12" name="Shape 9"/>
          <p:cNvSpPr/>
          <p:nvPr/>
        </p:nvSpPr>
        <p:spPr>
          <a:xfrm>
            <a:off x="3200400" y="1115568"/>
            <a:ext cx="73152" cy="1645920"/>
          </a:xfrm>
          <a:prstGeom prst="rect">
            <a:avLst/>
          </a:prstGeom>
          <a:solidFill>
            <a:srgbClr val="3A7BD5"/>
          </a:solidFill>
          <a:ln w="12700">
            <a:solidFill>
              <a:srgbClr val="3A7BD5"/>
            </a:solidFill>
            <a:prstDash val="solid"/>
          </a:ln>
        </p:spPr>
        <p:txBody>
          <a:bodyPr/>
          <a:lstStyle/>
          <a:p>
            <a:endParaRPr lang="en-US"/>
          </a:p>
        </p:txBody>
      </p:sp>
      <p:pic>
        <p:nvPicPr>
          <p:cNvPr id="13" name="Image 1" descr="preencoded.png"/>
          <p:cNvPicPr>
            <a:picLocks noChangeAspect="1"/>
          </p:cNvPicPr>
          <p:nvPr/>
        </p:nvPicPr>
        <p:blipFill>
          <a:blip r:embed="rId4"/>
          <a:stretch>
            <a:fillRect/>
          </a:stretch>
        </p:blipFill>
        <p:spPr>
          <a:xfrm>
            <a:off x="3364992" y="1280160"/>
            <a:ext cx="347472" cy="347472"/>
          </a:xfrm>
          <a:prstGeom prst="rect">
            <a:avLst/>
          </a:prstGeom>
        </p:spPr>
      </p:pic>
      <p:sp>
        <p:nvSpPr>
          <p:cNvPr id="14" name="Text 10"/>
          <p:cNvSpPr/>
          <p:nvPr/>
        </p:nvSpPr>
        <p:spPr>
          <a:xfrm>
            <a:off x="3794760" y="1243584"/>
            <a:ext cx="2103120" cy="438912"/>
          </a:xfrm>
          <a:prstGeom prst="rect">
            <a:avLst/>
          </a:prstGeom>
          <a:noFill/>
          <a:ln/>
        </p:spPr>
        <p:txBody>
          <a:bodyPr wrap="square" rtlCol="0" anchor="t"/>
          <a:lstStyle/>
          <a:p>
            <a:pPr marL="0" indent="0">
              <a:buNone/>
            </a:pPr>
            <a:r>
              <a:rPr lang="en-US" sz="1050" b="1" dirty="0">
                <a:solidFill>
                  <a:srgbClr val="162D52"/>
                </a:solidFill>
                <a:latin typeface="Calibri" pitchFamily="34" charset="0"/>
                <a:ea typeface="Calibri" pitchFamily="34" charset="-122"/>
                <a:cs typeface="Calibri" pitchFamily="34" charset="-120"/>
              </a:rPr>
              <a:t>04  Beginners Guide to Trade Options</a:t>
            </a:r>
            <a:endParaRPr lang="en-US" sz="1050" dirty="0"/>
          </a:p>
        </p:txBody>
      </p:sp>
      <p:sp>
        <p:nvSpPr>
          <p:cNvPr id="15" name="Text 11"/>
          <p:cNvSpPr/>
          <p:nvPr/>
        </p:nvSpPr>
        <p:spPr>
          <a:xfrm>
            <a:off x="3328416" y="1773936"/>
            <a:ext cx="2578608" cy="822960"/>
          </a:xfrm>
          <a:prstGeom prst="rect">
            <a:avLst/>
          </a:prstGeom>
          <a:noFill/>
          <a:ln/>
        </p:spPr>
        <p:txBody>
          <a:bodyPr wrap="square" rtlCol="0" anchor="t"/>
          <a:lstStyle/>
          <a:p>
            <a:pPr marL="0" indent="0">
              <a:buNone/>
            </a:pPr>
            <a:r>
              <a:rPr lang="en-US" sz="900" dirty="0">
                <a:solidFill>
                  <a:srgbClr val="555555"/>
                </a:solidFill>
                <a:latin typeface="Calibri" pitchFamily="34" charset="0"/>
                <a:ea typeface="Calibri" pitchFamily="34" charset="-122"/>
                <a:cs typeface="Calibri" pitchFamily="34" charset="-120"/>
              </a:rPr>
              <a:t>Calls, puts, contract structure, payoffs &amp; beginner-friendly strategies</a:t>
            </a:r>
            <a:endParaRPr lang="en-US" sz="900" dirty="0"/>
          </a:p>
        </p:txBody>
      </p:sp>
      <p:sp>
        <p:nvSpPr>
          <p:cNvPr id="16" name="Shape 12"/>
          <p:cNvSpPr/>
          <p:nvPr/>
        </p:nvSpPr>
        <p:spPr>
          <a:xfrm>
            <a:off x="6172200" y="1115568"/>
            <a:ext cx="2788920" cy="1645920"/>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lang="en-US"/>
          </a:p>
        </p:txBody>
      </p:sp>
      <p:sp>
        <p:nvSpPr>
          <p:cNvPr id="17" name="Shape 13"/>
          <p:cNvSpPr/>
          <p:nvPr/>
        </p:nvSpPr>
        <p:spPr>
          <a:xfrm>
            <a:off x="6172200" y="1115568"/>
            <a:ext cx="73152" cy="1645920"/>
          </a:xfrm>
          <a:prstGeom prst="rect">
            <a:avLst/>
          </a:prstGeom>
          <a:solidFill>
            <a:srgbClr val="3A7BD5"/>
          </a:solidFill>
          <a:ln w="12700">
            <a:solidFill>
              <a:srgbClr val="3A7BD5"/>
            </a:solidFill>
            <a:prstDash val="solid"/>
          </a:ln>
        </p:spPr>
        <p:txBody>
          <a:bodyPr/>
          <a:lstStyle/>
          <a:p>
            <a:endParaRPr lang="en-US"/>
          </a:p>
        </p:txBody>
      </p:sp>
      <p:pic>
        <p:nvPicPr>
          <p:cNvPr id="18" name="Image 2" descr="preencoded.png"/>
          <p:cNvPicPr>
            <a:picLocks noChangeAspect="1"/>
          </p:cNvPicPr>
          <p:nvPr/>
        </p:nvPicPr>
        <p:blipFill>
          <a:blip r:embed="rId5"/>
          <a:stretch>
            <a:fillRect/>
          </a:stretch>
        </p:blipFill>
        <p:spPr>
          <a:xfrm>
            <a:off x="6336792" y="1280160"/>
            <a:ext cx="347472" cy="347472"/>
          </a:xfrm>
          <a:prstGeom prst="rect">
            <a:avLst/>
          </a:prstGeom>
        </p:spPr>
      </p:pic>
      <p:sp>
        <p:nvSpPr>
          <p:cNvPr id="19" name="Text 14"/>
          <p:cNvSpPr/>
          <p:nvPr/>
        </p:nvSpPr>
        <p:spPr>
          <a:xfrm>
            <a:off x="6766560" y="1243584"/>
            <a:ext cx="2103120" cy="438912"/>
          </a:xfrm>
          <a:prstGeom prst="rect">
            <a:avLst/>
          </a:prstGeom>
          <a:noFill/>
          <a:ln/>
        </p:spPr>
        <p:txBody>
          <a:bodyPr wrap="square" rtlCol="0" anchor="t"/>
          <a:lstStyle/>
          <a:p>
            <a:pPr marL="0" indent="0">
              <a:buNone/>
            </a:pPr>
            <a:r>
              <a:rPr lang="en-US" sz="1050" b="1" dirty="0">
                <a:solidFill>
                  <a:srgbClr val="162D52"/>
                </a:solidFill>
                <a:latin typeface="Calibri" pitchFamily="34" charset="0"/>
                <a:ea typeface="Calibri" pitchFamily="34" charset="-122"/>
                <a:cs typeface="Calibri" pitchFamily="34" charset="-120"/>
              </a:rPr>
              <a:t>07  Economic and Fundamental Analysis</a:t>
            </a:r>
            <a:endParaRPr lang="en-US" sz="1050" dirty="0"/>
          </a:p>
        </p:txBody>
      </p:sp>
      <p:sp>
        <p:nvSpPr>
          <p:cNvPr id="20" name="Text 15"/>
          <p:cNvSpPr/>
          <p:nvPr/>
        </p:nvSpPr>
        <p:spPr>
          <a:xfrm>
            <a:off x="6300216" y="1773936"/>
            <a:ext cx="2578608" cy="822960"/>
          </a:xfrm>
          <a:prstGeom prst="rect">
            <a:avLst/>
          </a:prstGeom>
          <a:noFill/>
          <a:ln/>
        </p:spPr>
        <p:txBody>
          <a:bodyPr wrap="square" rtlCol="0" anchor="t"/>
          <a:lstStyle/>
          <a:p>
            <a:pPr marL="0" indent="0">
              <a:buNone/>
            </a:pPr>
            <a:r>
              <a:rPr lang="en-US" sz="900" dirty="0">
                <a:solidFill>
                  <a:srgbClr val="555555"/>
                </a:solidFill>
                <a:latin typeface="Calibri" pitchFamily="34" charset="0"/>
                <a:ea typeface="Calibri" pitchFamily="34" charset="-122"/>
                <a:cs typeface="Calibri" pitchFamily="34" charset="-120"/>
              </a:rPr>
              <a:t>Interest rates, earnings, inflation &amp; macroeconomic market influences</a:t>
            </a:r>
            <a:endParaRPr lang="en-US" sz="900" dirty="0"/>
          </a:p>
        </p:txBody>
      </p:sp>
      <p:sp>
        <p:nvSpPr>
          <p:cNvPr id="21" name="Shape 16"/>
          <p:cNvSpPr/>
          <p:nvPr/>
        </p:nvSpPr>
        <p:spPr>
          <a:xfrm>
            <a:off x="228600" y="2944368"/>
            <a:ext cx="2788920" cy="1645920"/>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lang="en-US"/>
          </a:p>
        </p:txBody>
      </p:sp>
      <p:sp>
        <p:nvSpPr>
          <p:cNvPr id="22" name="Shape 17"/>
          <p:cNvSpPr/>
          <p:nvPr/>
        </p:nvSpPr>
        <p:spPr>
          <a:xfrm>
            <a:off x="228600" y="2944368"/>
            <a:ext cx="73152" cy="1645920"/>
          </a:xfrm>
          <a:prstGeom prst="rect">
            <a:avLst/>
          </a:prstGeom>
          <a:solidFill>
            <a:srgbClr val="3A7BD5"/>
          </a:solidFill>
          <a:ln w="12700">
            <a:solidFill>
              <a:srgbClr val="3A7BD5"/>
            </a:solidFill>
            <a:prstDash val="solid"/>
          </a:ln>
        </p:spPr>
        <p:txBody>
          <a:bodyPr/>
          <a:lstStyle/>
          <a:p>
            <a:endParaRPr lang="en-US"/>
          </a:p>
        </p:txBody>
      </p:sp>
      <p:pic>
        <p:nvPicPr>
          <p:cNvPr id="23" name="Image 3" descr="preencoded.png"/>
          <p:cNvPicPr>
            <a:picLocks noChangeAspect="1"/>
          </p:cNvPicPr>
          <p:nvPr/>
        </p:nvPicPr>
        <p:blipFill>
          <a:blip r:embed="rId6"/>
          <a:stretch>
            <a:fillRect/>
          </a:stretch>
        </p:blipFill>
        <p:spPr>
          <a:xfrm>
            <a:off x="393192" y="3108960"/>
            <a:ext cx="347472" cy="347472"/>
          </a:xfrm>
          <a:prstGeom prst="rect">
            <a:avLst/>
          </a:prstGeom>
        </p:spPr>
      </p:pic>
      <p:sp>
        <p:nvSpPr>
          <p:cNvPr id="24" name="Text 18"/>
          <p:cNvSpPr/>
          <p:nvPr/>
        </p:nvSpPr>
        <p:spPr>
          <a:xfrm>
            <a:off x="822960" y="3072384"/>
            <a:ext cx="2103120" cy="438912"/>
          </a:xfrm>
          <a:prstGeom prst="rect">
            <a:avLst/>
          </a:prstGeom>
          <a:noFill/>
          <a:ln/>
        </p:spPr>
        <p:txBody>
          <a:bodyPr wrap="square" rtlCol="0" anchor="t"/>
          <a:lstStyle/>
          <a:p>
            <a:pPr marL="0" indent="0">
              <a:buNone/>
            </a:pPr>
            <a:r>
              <a:rPr lang="en-US" sz="1050" b="1" dirty="0">
                <a:solidFill>
                  <a:srgbClr val="162D52"/>
                </a:solidFill>
                <a:latin typeface="Calibri" pitchFamily="34" charset="0"/>
                <a:ea typeface="Calibri" pitchFamily="34" charset="-122"/>
                <a:cs typeface="Calibri" pitchFamily="34" charset="-120"/>
              </a:rPr>
              <a:t>16  Real Trade Case Studies</a:t>
            </a:r>
            <a:endParaRPr lang="en-US" sz="1050" dirty="0"/>
          </a:p>
        </p:txBody>
      </p:sp>
      <p:sp>
        <p:nvSpPr>
          <p:cNvPr id="25" name="Text 19"/>
          <p:cNvSpPr/>
          <p:nvPr/>
        </p:nvSpPr>
        <p:spPr>
          <a:xfrm>
            <a:off x="356616" y="3602736"/>
            <a:ext cx="2578608" cy="822960"/>
          </a:xfrm>
          <a:prstGeom prst="rect">
            <a:avLst/>
          </a:prstGeom>
          <a:noFill/>
          <a:ln/>
        </p:spPr>
        <p:txBody>
          <a:bodyPr wrap="square" rtlCol="0" anchor="t"/>
          <a:lstStyle/>
          <a:p>
            <a:pPr marL="0" indent="0">
              <a:buNone/>
            </a:pPr>
            <a:r>
              <a:rPr lang="en-US" sz="900" dirty="0">
                <a:solidFill>
                  <a:srgbClr val="555555"/>
                </a:solidFill>
                <a:latin typeface="Calibri" pitchFamily="34" charset="0"/>
                <a:ea typeface="Calibri" pitchFamily="34" charset="-122"/>
                <a:cs typeface="Calibri" pitchFamily="34" charset="-120"/>
              </a:rPr>
              <a:t>Live market examples demonstrating strategy application &amp; lessons</a:t>
            </a:r>
            <a:endParaRPr lang="en-US" sz="900" dirty="0"/>
          </a:p>
        </p:txBody>
      </p:sp>
      <p:sp>
        <p:nvSpPr>
          <p:cNvPr id="26" name="Shape 20"/>
          <p:cNvSpPr/>
          <p:nvPr/>
        </p:nvSpPr>
        <p:spPr>
          <a:xfrm>
            <a:off x="3200400" y="2944368"/>
            <a:ext cx="2788920" cy="1645920"/>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lang="en-US"/>
          </a:p>
        </p:txBody>
      </p:sp>
      <p:sp>
        <p:nvSpPr>
          <p:cNvPr id="27" name="Shape 21"/>
          <p:cNvSpPr/>
          <p:nvPr/>
        </p:nvSpPr>
        <p:spPr>
          <a:xfrm>
            <a:off x="3200400" y="2944368"/>
            <a:ext cx="73152" cy="1645920"/>
          </a:xfrm>
          <a:prstGeom prst="rect">
            <a:avLst/>
          </a:prstGeom>
          <a:solidFill>
            <a:srgbClr val="3A7BD5"/>
          </a:solidFill>
          <a:ln w="12700">
            <a:solidFill>
              <a:srgbClr val="3A7BD5"/>
            </a:solidFill>
            <a:prstDash val="solid"/>
          </a:ln>
        </p:spPr>
        <p:txBody>
          <a:bodyPr/>
          <a:lstStyle/>
          <a:p>
            <a:endParaRPr lang="en-US"/>
          </a:p>
        </p:txBody>
      </p:sp>
      <p:pic>
        <p:nvPicPr>
          <p:cNvPr id="28" name="Image 4" descr="preencoded.png"/>
          <p:cNvPicPr>
            <a:picLocks noChangeAspect="1"/>
          </p:cNvPicPr>
          <p:nvPr/>
        </p:nvPicPr>
        <p:blipFill>
          <a:blip r:embed="rId7"/>
          <a:stretch>
            <a:fillRect/>
          </a:stretch>
        </p:blipFill>
        <p:spPr>
          <a:xfrm>
            <a:off x="3364992" y="3108960"/>
            <a:ext cx="347472" cy="347472"/>
          </a:xfrm>
          <a:prstGeom prst="rect">
            <a:avLst/>
          </a:prstGeom>
        </p:spPr>
      </p:pic>
      <p:sp>
        <p:nvSpPr>
          <p:cNvPr id="29" name="Text 22"/>
          <p:cNvSpPr/>
          <p:nvPr/>
        </p:nvSpPr>
        <p:spPr>
          <a:xfrm>
            <a:off x="3794760" y="3072384"/>
            <a:ext cx="2103120" cy="438912"/>
          </a:xfrm>
          <a:prstGeom prst="rect">
            <a:avLst/>
          </a:prstGeom>
          <a:noFill/>
          <a:ln/>
        </p:spPr>
        <p:txBody>
          <a:bodyPr wrap="square" rtlCol="0" anchor="t"/>
          <a:lstStyle/>
          <a:p>
            <a:pPr marL="0" indent="0">
              <a:buNone/>
            </a:pPr>
            <a:r>
              <a:rPr lang="en-US" sz="1050" b="1" dirty="0">
                <a:solidFill>
                  <a:srgbClr val="162D52"/>
                </a:solidFill>
                <a:latin typeface="Calibri" pitchFamily="34" charset="0"/>
                <a:ea typeface="Calibri" pitchFamily="34" charset="-122"/>
                <a:cs typeface="Calibri" pitchFamily="34" charset="-120"/>
              </a:rPr>
              <a:t>17  Risk Management Psychology</a:t>
            </a:r>
            <a:endParaRPr lang="en-US" sz="1050" dirty="0"/>
          </a:p>
        </p:txBody>
      </p:sp>
      <p:sp>
        <p:nvSpPr>
          <p:cNvPr id="30" name="Text 23"/>
          <p:cNvSpPr/>
          <p:nvPr/>
        </p:nvSpPr>
        <p:spPr>
          <a:xfrm>
            <a:off x="3328416" y="3602736"/>
            <a:ext cx="2578608" cy="822960"/>
          </a:xfrm>
          <a:prstGeom prst="rect">
            <a:avLst/>
          </a:prstGeom>
          <a:noFill/>
          <a:ln/>
        </p:spPr>
        <p:txBody>
          <a:bodyPr wrap="square" rtlCol="0" anchor="t"/>
          <a:lstStyle/>
          <a:p>
            <a:pPr marL="0" indent="0">
              <a:buNone/>
            </a:pPr>
            <a:r>
              <a:rPr lang="en-US" sz="900" dirty="0">
                <a:solidFill>
                  <a:srgbClr val="555555"/>
                </a:solidFill>
                <a:latin typeface="Calibri" pitchFamily="34" charset="0"/>
                <a:ea typeface="Calibri" pitchFamily="34" charset="-122"/>
                <a:cs typeface="Calibri" pitchFamily="34" charset="-120"/>
              </a:rPr>
              <a:t>Discipline, emotional control, consistency &amp; risk management mindset</a:t>
            </a:r>
            <a:endParaRPr lang="en-US" sz="900" dirty="0"/>
          </a:p>
        </p:txBody>
      </p:sp>
      <p:sp>
        <p:nvSpPr>
          <p:cNvPr id="31" name="Shape 24"/>
          <p:cNvSpPr/>
          <p:nvPr/>
        </p:nvSpPr>
        <p:spPr>
          <a:xfrm>
            <a:off x="6172200" y="2944368"/>
            <a:ext cx="2788920" cy="1645920"/>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lang="en-US"/>
          </a:p>
        </p:txBody>
      </p:sp>
      <p:sp>
        <p:nvSpPr>
          <p:cNvPr id="32" name="Shape 25"/>
          <p:cNvSpPr/>
          <p:nvPr/>
        </p:nvSpPr>
        <p:spPr>
          <a:xfrm>
            <a:off x="6172200" y="2944368"/>
            <a:ext cx="73152" cy="1645920"/>
          </a:xfrm>
          <a:prstGeom prst="rect">
            <a:avLst/>
          </a:prstGeom>
          <a:solidFill>
            <a:srgbClr val="3A7BD5"/>
          </a:solidFill>
          <a:ln w="12700">
            <a:solidFill>
              <a:srgbClr val="3A7BD5"/>
            </a:solidFill>
            <a:prstDash val="solid"/>
          </a:ln>
        </p:spPr>
        <p:txBody>
          <a:bodyPr/>
          <a:lstStyle/>
          <a:p>
            <a:endParaRPr lang="en-US"/>
          </a:p>
        </p:txBody>
      </p:sp>
      <p:pic>
        <p:nvPicPr>
          <p:cNvPr id="33" name="Image 5" descr="preencoded.png"/>
          <p:cNvPicPr>
            <a:picLocks noChangeAspect="1"/>
          </p:cNvPicPr>
          <p:nvPr/>
        </p:nvPicPr>
        <p:blipFill>
          <a:blip r:embed="rId8"/>
          <a:stretch>
            <a:fillRect/>
          </a:stretch>
        </p:blipFill>
        <p:spPr>
          <a:xfrm>
            <a:off x="6336792" y="3108960"/>
            <a:ext cx="347472" cy="347472"/>
          </a:xfrm>
          <a:prstGeom prst="rect">
            <a:avLst/>
          </a:prstGeom>
        </p:spPr>
      </p:pic>
      <p:sp>
        <p:nvSpPr>
          <p:cNvPr id="34" name="Text 26"/>
          <p:cNvSpPr/>
          <p:nvPr/>
        </p:nvSpPr>
        <p:spPr>
          <a:xfrm>
            <a:off x="6766560" y="3072384"/>
            <a:ext cx="2103120" cy="438912"/>
          </a:xfrm>
          <a:prstGeom prst="rect">
            <a:avLst/>
          </a:prstGeom>
          <a:noFill/>
          <a:ln/>
        </p:spPr>
        <p:txBody>
          <a:bodyPr wrap="square" rtlCol="0" anchor="t"/>
          <a:lstStyle/>
          <a:p>
            <a:pPr marL="0" indent="0">
              <a:buNone/>
            </a:pPr>
            <a:r>
              <a:rPr lang="en-US" sz="1050" b="1" dirty="0">
                <a:solidFill>
                  <a:srgbClr val="162D52"/>
                </a:solidFill>
                <a:latin typeface="Calibri" pitchFamily="34" charset="0"/>
                <a:ea typeface="Calibri" pitchFamily="34" charset="-122"/>
                <a:cs typeface="Calibri" pitchFamily="34" charset="-120"/>
              </a:rPr>
              <a:t>24  Trading Technology &amp; Tools</a:t>
            </a:r>
            <a:endParaRPr lang="en-US" sz="1050" dirty="0"/>
          </a:p>
        </p:txBody>
      </p:sp>
      <p:sp>
        <p:nvSpPr>
          <p:cNvPr id="35" name="Text 27"/>
          <p:cNvSpPr/>
          <p:nvPr/>
        </p:nvSpPr>
        <p:spPr>
          <a:xfrm>
            <a:off x="6300216" y="3602736"/>
            <a:ext cx="2578608" cy="822960"/>
          </a:xfrm>
          <a:prstGeom prst="rect">
            <a:avLst/>
          </a:prstGeom>
          <a:noFill/>
          <a:ln/>
        </p:spPr>
        <p:txBody>
          <a:bodyPr wrap="square" rtlCol="0" anchor="t"/>
          <a:lstStyle/>
          <a:p>
            <a:pPr marL="0" indent="0">
              <a:buNone/>
            </a:pPr>
            <a:r>
              <a:rPr lang="en-US" sz="900" dirty="0">
                <a:solidFill>
                  <a:srgbClr val="555555"/>
                </a:solidFill>
                <a:latin typeface="Calibri" pitchFamily="34" charset="0"/>
                <a:ea typeface="Calibri" pitchFamily="34" charset="-122"/>
                <a:cs typeface="Calibri" pitchFamily="34" charset="-120"/>
              </a:rPr>
              <a:t>Platforms, scanners, charting tools, alerts &amp; modern trading workflow</a:t>
            </a:r>
            <a:endParaRPr lang="en-US" sz="900" dirty="0"/>
          </a:p>
        </p:txBody>
      </p:sp>
      <p:sp>
        <p:nvSpPr>
          <p:cNvPr id="36" name="Shape 28"/>
          <p:cNvSpPr/>
          <p:nvPr/>
        </p:nvSpPr>
        <p:spPr>
          <a:xfrm>
            <a:off x="0" y="4869180"/>
            <a:ext cx="9144000" cy="274320"/>
          </a:xfrm>
          <a:prstGeom prst="rect">
            <a:avLst/>
          </a:prstGeom>
          <a:solidFill>
            <a:srgbClr val="C9A84C"/>
          </a:solidFill>
          <a:ln w="12700">
            <a:solidFill>
              <a:srgbClr val="C9A84C"/>
            </a:solidFill>
            <a:prstDash val="solid"/>
          </a:ln>
        </p:spPr>
        <p:txBody>
          <a:bodyPr/>
          <a:lstStyle/>
          <a:p>
            <a:endParaRPr lang="en-US"/>
          </a:p>
        </p:txBody>
      </p:sp>
      <p:sp>
        <p:nvSpPr>
          <p:cNvPr id="37" name="Text 29"/>
          <p:cNvSpPr/>
          <p:nvPr/>
        </p:nvSpPr>
        <p:spPr>
          <a:xfrm>
            <a:off x="0" y="4873752"/>
            <a:ext cx="9144000" cy="256032"/>
          </a:xfrm>
          <a:prstGeom prst="rect">
            <a:avLst/>
          </a:prstGeom>
          <a:noFill/>
          <a:ln/>
        </p:spPr>
        <p:txBody>
          <a:bodyPr wrap="square" rtlCol="0" anchor="ctr"/>
          <a:lstStyle/>
          <a:p>
            <a:pPr marL="0" indent="0" algn="ctr">
              <a:buNone/>
            </a:pPr>
            <a:r>
              <a:rPr lang="en-US" sz="800" b="1" dirty="0">
                <a:solidFill>
                  <a:srgbClr val="0D1F3C"/>
                </a:solidFill>
              </a:rPr>
              <a:t>© 2026 BlueCrest Capital Investment Consulting LLC  |  Educational Purposes Only</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0D1F3C"/>
        </a:solidFill>
        <a:effectLst/>
      </p:bgPr>
    </p:bg>
    <p:spTree>
      <p:nvGrpSpPr>
        <p:cNvPr id="1" name=""/>
        <p:cNvGrpSpPr/>
        <p:nvPr/>
      </p:nvGrpSpPr>
      <p:grpSpPr>
        <a:xfrm>
          <a:off x="0" y="0"/>
          <a:ext cx="0" cy="0"/>
          <a:chOff x="0" y="0"/>
          <a:chExt cx="0" cy="0"/>
        </a:xfrm>
      </p:grpSpPr>
      <p:sp>
        <p:nvSpPr>
          <p:cNvPr id="2" name="Shape 0"/>
          <p:cNvSpPr/>
          <p:nvPr/>
        </p:nvSpPr>
        <p:spPr>
          <a:xfrm>
            <a:off x="0" y="0"/>
            <a:ext cx="9144000" cy="960120"/>
          </a:xfrm>
          <a:prstGeom prst="rect">
            <a:avLst/>
          </a:prstGeom>
          <a:solidFill>
            <a:srgbClr val="162D52"/>
          </a:solidFill>
          <a:ln w="12700">
            <a:solidFill>
              <a:srgbClr val="162D52"/>
            </a:solidFill>
            <a:prstDash val="solid"/>
          </a:ln>
        </p:spPr>
        <p:txBody>
          <a:bodyPr/>
          <a:lstStyle/>
          <a:p>
            <a:endParaRPr lang="en-US"/>
          </a:p>
        </p:txBody>
      </p:sp>
      <p:sp>
        <p:nvSpPr>
          <p:cNvPr id="3" name="Shape 1"/>
          <p:cNvSpPr/>
          <p:nvPr/>
        </p:nvSpPr>
        <p:spPr>
          <a:xfrm>
            <a:off x="0" y="960120"/>
            <a:ext cx="9144000" cy="45720"/>
          </a:xfrm>
          <a:prstGeom prst="rect">
            <a:avLst/>
          </a:prstGeom>
          <a:solidFill>
            <a:srgbClr val="C9A84C"/>
          </a:solidFill>
          <a:ln w="12700">
            <a:solidFill>
              <a:srgbClr val="C9A84C"/>
            </a:solidFill>
            <a:prstDash val="solid"/>
          </a:ln>
        </p:spPr>
        <p:txBody>
          <a:bodyPr/>
          <a:lstStyle/>
          <a:p>
            <a:endParaRPr lang="en-US"/>
          </a:p>
        </p:txBody>
      </p:sp>
      <p:sp>
        <p:nvSpPr>
          <p:cNvPr id="4" name="Text 2"/>
          <p:cNvSpPr/>
          <p:nvPr/>
        </p:nvSpPr>
        <p:spPr>
          <a:xfrm>
            <a:off x="365760" y="109728"/>
            <a:ext cx="8229600" cy="274320"/>
          </a:xfrm>
          <a:prstGeom prst="rect">
            <a:avLst/>
          </a:prstGeom>
          <a:noFill/>
          <a:ln/>
        </p:spPr>
        <p:txBody>
          <a:bodyPr wrap="square" rtlCol="0" anchor="ctr"/>
          <a:lstStyle/>
          <a:p>
            <a:pPr marL="0" indent="0">
              <a:buNone/>
            </a:pPr>
            <a:r>
              <a:rPr lang="en-US" sz="900" b="1" kern="0" spc="300" dirty="0">
                <a:solidFill>
                  <a:srgbClr val="C9A84C"/>
                </a:solidFill>
                <a:latin typeface="Calibri" pitchFamily="34" charset="0"/>
                <a:ea typeface="Calibri" pitchFamily="34" charset="-122"/>
                <a:cs typeface="Calibri" pitchFamily="34" charset="-120"/>
              </a:rPr>
              <a:t>PRO TIER</a:t>
            </a:r>
            <a:endParaRPr lang="en-US" sz="900" dirty="0"/>
          </a:p>
        </p:txBody>
      </p:sp>
      <p:sp>
        <p:nvSpPr>
          <p:cNvPr id="5" name="Text 3"/>
          <p:cNvSpPr/>
          <p:nvPr/>
        </p:nvSpPr>
        <p:spPr>
          <a:xfrm>
            <a:off x="365760" y="384048"/>
            <a:ext cx="8412480" cy="438912"/>
          </a:xfrm>
          <a:prstGeom prst="rect">
            <a:avLst/>
          </a:prstGeom>
          <a:noFill/>
          <a:ln/>
        </p:spPr>
        <p:txBody>
          <a:bodyPr wrap="square" rtlCol="0" anchor="ctr"/>
          <a:lstStyle/>
          <a:p>
            <a:pPr marL="0" indent="0">
              <a:buNone/>
            </a:pPr>
            <a:r>
              <a:rPr lang="en-US" sz="2000" b="1" dirty="0">
                <a:solidFill>
                  <a:srgbClr val="F5F0E8"/>
                </a:solidFill>
                <a:latin typeface="Georgia" pitchFamily="34" charset="0"/>
                <a:ea typeface="Georgia" pitchFamily="34" charset="-122"/>
                <a:cs typeface="Georgia" pitchFamily="34" charset="-120"/>
              </a:rPr>
              <a:t>Professional Development — Beyond the Basics</a:t>
            </a:r>
            <a:endParaRPr lang="en-US" sz="2000" dirty="0"/>
          </a:p>
        </p:txBody>
      </p:sp>
      <p:sp>
        <p:nvSpPr>
          <p:cNvPr id="6" name="Shape 4"/>
          <p:cNvSpPr/>
          <p:nvPr/>
        </p:nvSpPr>
        <p:spPr>
          <a:xfrm>
            <a:off x="201168" y="1078992"/>
            <a:ext cx="2834640" cy="1115568"/>
          </a:xfrm>
          <a:prstGeom prst="rect">
            <a:avLst/>
          </a:prstGeom>
          <a:solidFill>
            <a:srgbClr val="162D52"/>
          </a:solidFill>
          <a:ln w="6350">
            <a:solidFill>
              <a:srgbClr val="C9A84C"/>
            </a:solidFill>
            <a:prstDash val="solid"/>
          </a:ln>
          <a:effectLst>
            <a:outerShdw blurRad="101600" dist="38100" dir="8100000" algn="bl" rotWithShape="0">
              <a:srgbClr val="000000">
                <a:alpha val="12000"/>
              </a:srgbClr>
            </a:outerShdw>
          </a:effectLst>
        </p:spPr>
        <p:txBody>
          <a:bodyPr/>
          <a:lstStyle/>
          <a:p>
            <a:endParaRPr lang="en-US"/>
          </a:p>
        </p:txBody>
      </p:sp>
      <p:pic>
        <p:nvPicPr>
          <p:cNvPr id="7" name="Image 0" descr="preencoded.png"/>
          <p:cNvPicPr>
            <a:picLocks noChangeAspect="1"/>
          </p:cNvPicPr>
          <p:nvPr/>
        </p:nvPicPr>
        <p:blipFill>
          <a:blip r:embed="rId3"/>
          <a:stretch>
            <a:fillRect/>
          </a:stretch>
        </p:blipFill>
        <p:spPr>
          <a:xfrm>
            <a:off x="338328" y="1216152"/>
            <a:ext cx="292608" cy="292608"/>
          </a:xfrm>
          <a:prstGeom prst="rect">
            <a:avLst/>
          </a:prstGeom>
        </p:spPr>
      </p:pic>
      <p:sp>
        <p:nvSpPr>
          <p:cNvPr id="8" name="Text 5"/>
          <p:cNvSpPr/>
          <p:nvPr/>
        </p:nvSpPr>
        <p:spPr>
          <a:xfrm>
            <a:off x="713232" y="1170432"/>
            <a:ext cx="365760" cy="256032"/>
          </a:xfrm>
          <a:prstGeom prst="rect">
            <a:avLst/>
          </a:prstGeom>
          <a:noFill/>
          <a:ln/>
        </p:spPr>
        <p:txBody>
          <a:bodyPr wrap="square" rtlCol="0" anchor="ctr"/>
          <a:lstStyle/>
          <a:p>
            <a:pPr marL="0" indent="0">
              <a:buNone/>
            </a:pPr>
            <a:r>
              <a:rPr lang="en-US" sz="900" b="1" dirty="0">
                <a:solidFill>
                  <a:srgbClr val="C9A84C"/>
                </a:solidFill>
                <a:latin typeface="Calibri" pitchFamily="34" charset="0"/>
                <a:ea typeface="Calibri" pitchFamily="34" charset="-122"/>
                <a:cs typeface="Calibri" pitchFamily="34" charset="-120"/>
              </a:rPr>
              <a:t>02</a:t>
            </a:r>
            <a:endParaRPr lang="en-US" sz="900" dirty="0"/>
          </a:p>
        </p:txBody>
      </p:sp>
      <p:sp>
        <p:nvSpPr>
          <p:cNvPr id="9" name="Text 6"/>
          <p:cNvSpPr/>
          <p:nvPr/>
        </p:nvSpPr>
        <p:spPr>
          <a:xfrm>
            <a:off x="713232" y="1353312"/>
            <a:ext cx="2240280" cy="365760"/>
          </a:xfrm>
          <a:prstGeom prst="rect">
            <a:avLst/>
          </a:prstGeom>
          <a:noFill/>
          <a:ln/>
        </p:spPr>
        <p:txBody>
          <a:bodyPr wrap="square" rtlCol="0" anchor="ctr"/>
          <a:lstStyle/>
          <a:p>
            <a:pPr marL="0" indent="0">
              <a:buNone/>
            </a:pPr>
            <a:r>
              <a:rPr lang="en-US" sz="1000" b="1" dirty="0">
                <a:solidFill>
                  <a:srgbClr val="F5F0E8"/>
                </a:solidFill>
                <a:latin typeface="Calibri" pitchFamily="34" charset="0"/>
                <a:ea typeface="Calibri" pitchFamily="34" charset="-122"/>
                <a:cs typeface="Calibri" pitchFamily="34" charset="-120"/>
              </a:rPr>
              <a:t>Alternative Trading Strategies</a:t>
            </a:r>
            <a:endParaRPr lang="en-US" sz="1000" dirty="0"/>
          </a:p>
        </p:txBody>
      </p:sp>
      <p:sp>
        <p:nvSpPr>
          <p:cNvPr id="10" name="Text 7"/>
          <p:cNvSpPr/>
          <p:nvPr/>
        </p:nvSpPr>
        <p:spPr>
          <a:xfrm>
            <a:off x="310896" y="1737360"/>
            <a:ext cx="2633472" cy="402336"/>
          </a:xfrm>
          <a:prstGeom prst="rect">
            <a:avLst/>
          </a:prstGeom>
          <a:noFill/>
          <a:ln/>
        </p:spPr>
        <p:txBody>
          <a:bodyPr wrap="square" rtlCol="0" anchor="ctr"/>
          <a:lstStyle/>
          <a:p>
            <a:pPr marL="0" indent="0">
              <a:buNone/>
            </a:pPr>
            <a:r>
              <a:rPr lang="en-US" sz="850" dirty="0">
                <a:solidFill>
                  <a:srgbClr val="8A9AB5"/>
                </a:solidFill>
                <a:latin typeface="Calibri" pitchFamily="34" charset="0"/>
                <a:ea typeface="Calibri" pitchFamily="34" charset="-122"/>
                <a:cs typeface="Calibri" pitchFamily="34" charset="-120"/>
              </a:rPr>
              <a:t>Market-neutral &amp; hedge-fund approaches: pairs trading, stat arbitrage</a:t>
            </a:r>
            <a:endParaRPr lang="en-US" sz="850" dirty="0"/>
          </a:p>
        </p:txBody>
      </p:sp>
      <p:sp>
        <p:nvSpPr>
          <p:cNvPr id="11" name="Shape 8"/>
          <p:cNvSpPr/>
          <p:nvPr/>
        </p:nvSpPr>
        <p:spPr>
          <a:xfrm>
            <a:off x="3191256" y="1078992"/>
            <a:ext cx="2834640" cy="1115568"/>
          </a:xfrm>
          <a:prstGeom prst="rect">
            <a:avLst/>
          </a:prstGeom>
          <a:solidFill>
            <a:srgbClr val="162D52"/>
          </a:solidFill>
          <a:ln w="6350">
            <a:solidFill>
              <a:srgbClr val="C9A84C"/>
            </a:solidFill>
            <a:prstDash val="solid"/>
          </a:ln>
          <a:effectLst>
            <a:outerShdw blurRad="101600" dist="38100" dir="8100000" algn="bl" rotWithShape="0">
              <a:srgbClr val="000000">
                <a:alpha val="12000"/>
              </a:srgbClr>
            </a:outerShdw>
          </a:effectLst>
        </p:spPr>
        <p:txBody>
          <a:bodyPr/>
          <a:lstStyle/>
          <a:p>
            <a:endParaRPr lang="en-US"/>
          </a:p>
        </p:txBody>
      </p:sp>
      <p:pic>
        <p:nvPicPr>
          <p:cNvPr id="12" name="Image 1" descr="preencoded.png"/>
          <p:cNvPicPr>
            <a:picLocks noChangeAspect="1"/>
          </p:cNvPicPr>
          <p:nvPr/>
        </p:nvPicPr>
        <p:blipFill>
          <a:blip r:embed="rId4"/>
          <a:stretch>
            <a:fillRect/>
          </a:stretch>
        </p:blipFill>
        <p:spPr>
          <a:xfrm>
            <a:off x="3328416" y="1216152"/>
            <a:ext cx="292608" cy="292608"/>
          </a:xfrm>
          <a:prstGeom prst="rect">
            <a:avLst/>
          </a:prstGeom>
        </p:spPr>
      </p:pic>
      <p:sp>
        <p:nvSpPr>
          <p:cNvPr id="13" name="Text 9"/>
          <p:cNvSpPr/>
          <p:nvPr/>
        </p:nvSpPr>
        <p:spPr>
          <a:xfrm>
            <a:off x="3703320" y="1170432"/>
            <a:ext cx="365760" cy="256032"/>
          </a:xfrm>
          <a:prstGeom prst="rect">
            <a:avLst/>
          </a:prstGeom>
          <a:noFill/>
          <a:ln/>
        </p:spPr>
        <p:txBody>
          <a:bodyPr wrap="square" rtlCol="0" anchor="ctr"/>
          <a:lstStyle/>
          <a:p>
            <a:pPr marL="0" indent="0">
              <a:buNone/>
            </a:pPr>
            <a:r>
              <a:rPr lang="en-US" sz="900" b="1" dirty="0">
                <a:solidFill>
                  <a:srgbClr val="C9A84C"/>
                </a:solidFill>
                <a:latin typeface="Calibri" pitchFamily="34" charset="0"/>
                <a:ea typeface="Calibri" pitchFamily="34" charset="-122"/>
                <a:cs typeface="Calibri" pitchFamily="34" charset="-120"/>
              </a:rPr>
              <a:t>06</a:t>
            </a:r>
            <a:endParaRPr lang="en-US" sz="900" dirty="0"/>
          </a:p>
        </p:txBody>
      </p:sp>
      <p:sp>
        <p:nvSpPr>
          <p:cNvPr id="14" name="Text 10"/>
          <p:cNvSpPr/>
          <p:nvPr/>
        </p:nvSpPr>
        <p:spPr>
          <a:xfrm>
            <a:off x="3703320" y="1353312"/>
            <a:ext cx="2240280" cy="365760"/>
          </a:xfrm>
          <a:prstGeom prst="rect">
            <a:avLst/>
          </a:prstGeom>
          <a:noFill/>
          <a:ln/>
        </p:spPr>
        <p:txBody>
          <a:bodyPr wrap="square" rtlCol="0" anchor="ctr"/>
          <a:lstStyle/>
          <a:p>
            <a:pPr marL="0" indent="0">
              <a:buNone/>
            </a:pPr>
            <a:r>
              <a:rPr lang="en-US" sz="1000" b="1" dirty="0">
                <a:solidFill>
                  <a:srgbClr val="F5F0E8"/>
                </a:solidFill>
                <a:latin typeface="Calibri" pitchFamily="34" charset="0"/>
                <a:ea typeface="Calibri" pitchFamily="34" charset="-122"/>
                <a:cs typeface="Calibri" pitchFamily="34" charset="-120"/>
              </a:rPr>
              <a:t>Crypto and Digital Assets</a:t>
            </a:r>
            <a:endParaRPr lang="en-US" sz="1000" dirty="0"/>
          </a:p>
        </p:txBody>
      </p:sp>
      <p:sp>
        <p:nvSpPr>
          <p:cNvPr id="15" name="Text 11"/>
          <p:cNvSpPr/>
          <p:nvPr/>
        </p:nvSpPr>
        <p:spPr>
          <a:xfrm>
            <a:off x="3300984" y="1737360"/>
            <a:ext cx="2633472" cy="402336"/>
          </a:xfrm>
          <a:prstGeom prst="rect">
            <a:avLst/>
          </a:prstGeom>
          <a:noFill/>
          <a:ln/>
        </p:spPr>
        <p:txBody>
          <a:bodyPr wrap="square" rtlCol="0" anchor="ctr"/>
          <a:lstStyle/>
          <a:p>
            <a:pPr marL="0" indent="0">
              <a:buNone/>
            </a:pPr>
            <a:r>
              <a:rPr lang="en-US" sz="850" dirty="0">
                <a:solidFill>
                  <a:srgbClr val="8A9AB5"/>
                </a:solidFill>
                <a:latin typeface="Calibri" pitchFamily="34" charset="0"/>
                <a:ea typeface="Calibri" pitchFamily="34" charset="-122"/>
                <a:cs typeface="Calibri" pitchFamily="34" charset="-120"/>
              </a:rPr>
              <a:t>Cryptocurrency markets, blockchain fundamentals &amp; crypto trading</a:t>
            </a:r>
            <a:endParaRPr lang="en-US" sz="850" dirty="0"/>
          </a:p>
        </p:txBody>
      </p:sp>
      <p:sp>
        <p:nvSpPr>
          <p:cNvPr id="16" name="Shape 12"/>
          <p:cNvSpPr/>
          <p:nvPr/>
        </p:nvSpPr>
        <p:spPr>
          <a:xfrm>
            <a:off x="6181344" y="1078992"/>
            <a:ext cx="2834640" cy="1115568"/>
          </a:xfrm>
          <a:prstGeom prst="rect">
            <a:avLst/>
          </a:prstGeom>
          <a:solidFill>
            <a:srgbClr val="162D52"/>
          </a:solidFill>
          <a:ln w="6350">
            <a:solidFill>
              <a:srgbClr val="C9A84C"/>
            </a:solidFill>
            <a:prstDash val="solid"/>
          </a:ln>
          <a:effectLst>
            <a:outerShdw blurRad="101600" dist="38100" dir="8100000" algn="bl" rotWithShape="0">
              <a:srgbClr val="000000">
                <a:alpha val="12000"/>
              </a:srgbClr>
            </a:outerShdw>
          </a:effectLst>
        </p:spPr>
        <p:txBody>
          <a:bodyPr/>
          <a:lstStyle/>
          <a:p>
            <a:endParaRPr lang="en-US"/>
          </a:p>
        </p:txBody>
      </p:sp>
      <p:pic>
        <p:nvPicPr>
          <p:cNvPr id="17" name="Image 2" descr="preencoded.png"/>
          <p:cNvPicPr>
            <a:picLocks noChangeAspect="1"/>
          </p:cNvPicPr>
          <p:nvPr/>
        </p:nvPicPr>
        <p:blipFill>
          <a:blip r:embed="rId5"/>
          <a:stretch>
            <a:fillRect/>
          </a:stretch>
        </p:blipFill>
        <p:spPr>
          <a:xfrm>
            <a:off x="6318504" y="1216152"/>
            <a:ext cx="292608" cy="292608"/>
          </a:xfrm>
          <a:prstGeom prst="rect">
            <a:avLst/>
          </a:prstGeom>
        </p:spPr>
      </p:pic>
      <p:sp>
        <p:nvSpPr>
          <p:cNvPr id="18" name="Text 13"/>
          <p:cNvSpPr/>
          <p:nvPr/>
        </p:nvSpPr>
        <p:spPr>
          <a:xfrm>
            <a:off x="6693408" y="1170432"/>
            <a:ext cx="365760" cy="256032"/>
          </a:xfrm>
          <a:prstGeom prst="rect">
            <a:avLst/>
          </a:prstGeom>
          <a:noFill/>
          <a:ln/>
        </p:spPr>
        <p:txBody>
          <a:bodyPr wrap="square" rtlCol="0" anchor="ctr"/>
          <a:lstStyle/>
          <a:p>
            <a:pPr marL="0" indent="0">
              <a:buNone/>
            </a:pPr>
            <a:r>
              <a:rPr lang="en-US" sz="900" b="1" dirty="0">
                <a:solidFill>
                  <a:srgbClr val="C9A84C"/>
                </a:solidFill>
                <a:latin typeface="Calibri" pitchFamily="34" charset="0"/>
                <a:ea typeface="Calibri" pitchFamily="34" charset="-122"/>
                <a:cs typeface="Calibri" pitchFamily="34" charset="-120"/>
              </a:rPr>
              <a:t>09</a:t>
            </a:r>
            <a:endParaRPr lang="en-US" sz="900" dirty="0"/>
          </a:p>
        </p:txBody>
      </p:sp>
      <p:sp>
        <p:nvSpPr>
          <p:cNvPr id="19" name="Text 14"/>
          <p:cNvSpPr/>
          <p:nvPr/>
        </p:nvSpPr>
        <p:spPr>
          <a:xfrm>
            <a:off x="6693408" y="1353312"/>
            <a:ext cx="2240280" cy="365760"/>
          </a:xfrm>
          <a:prstGeom prst="rect">
            <a:avLst/>
          </a:prstGeom>
          <a:noFill/>
          <a:ln/>
        </p:spPr>
        <p:txBody>
          <a:bodyPr wrap="square" rtlCol="0" anchor="ctr"/>
          <a:lstStyle/>
          <a:p>
            <a:pPr marL="0" indent="0">
              <a:buNone/>
            </a:pPr>
            <a:r>
              <a:rPr lang="en-US" sz="1000" b="1" dirty="0">
                <a:solidFill>
                  <a:srgbClr val="F5F0E8"/>
                </a:solidFill>
                <a:latin typeface="Calibri" pitchFamily="34" charset="0"/>
                <a:ea typeface="Calibri" pitchFamily="34" charset="-122"/>
                <a:cs typeface="Calibri" pitchFamily="34" charset="-120"/>
              </a:rPr>
              <a:t>Market Cycles and Regime Analysis</a:t>
            </a:r>
            <a:endParaRPr lang="en-US" sz="1000" dirty="0"/>
          </a:p>
        </p:txBody>
      </p:sp>
      <p:sp>
        <p:nvSpPr>
          <p:cNvPr id="20" name="Text 15"/>
          <p:cNvSpPr/>
          <p:nvPr/>
        </p:nvSpPr>
        <p:spPr>
          <a:xfrm>
            <a:off x="6291072" y="1737360"/>
            <a:ext cx="2633472" cy="402336"/>
          </a:xfrm>
          <a:prstGeom prst="rect">
            <a:avLst/>
          </a:prstGeom>
          <a:noFill/>
          <a:ln/>
        </p:spPr>
        <p:txBody>
          <a:bodyPr wrap="square" rtlCol="0" anchor="ctr"/>
          <a:lstStyle/>
          <a:p>
            <a:pPr marL="0" indent="0">
              <a:buNone/>
            </a:pPr>
            <a:r>
              <a:rPr lang="en-US" sz="850" dirty="0">
                <a:solidFill>
                  <a:srgbClr val="8A9AB5"/>
                </a:solidFill>
                <a:latin typeface="Calibri" pitchFamily="34" charset="0"/>
                <a:ea typeface="Calibri" pitchFamily="34" charset="-122"/>
                <a:cs typeface="Calibri" pitchFamily="34" charset="-120"/>
              </a:rPr>
              <a:t>Bull, bear, expansion, contraction &amp; transition phase adaptation</a:t>
            </a:r>
            <a:endParaRPr lang="en-US" sz="850" dirty="0"/>
          </a:p>
        </p:txBody>
      </p:sp>
      <p:sp>
        <p:nvSpPr>
          <p:cNvPr id="21" name="Shape 16"/>
          <p:cNvSpPr/>
          <p:nvPr/>
        </p:nvSpPr>
        <p:spPr>
          <a:xfrm>
            <a:off x="201168" y="2313432"/>
            <a:ext cx="2834640" cy="1115568"/>
          </a:xfrm>
          <a:prstGeom prst="rect">
            <a:avLst/>
          </a:prstGeom>
          <a:solidFill>
            <a:srgbClr val="162D52"/>
          </a:solidFill>
          <a:ln w="6350">
            <a:solidFill>
              <a:srgbClr val="C9A84C"/>
            </a:solidFill>
            <a:prstDash val="solid"/>
          </a:ln>
          <a:effectLst>
            <a:outerShdw blurRad="101600" dist="38100" dir="8100000" algn="bl" rotWithShape="0">
              <a:srgbClr val="000000">
                <a:alpha val="12000"/>
              </a:srgbClr>
            </a:outerShdw>
          </a:effectLst>
        </p:spPr>
        <p:txBody>
          <a:bodyPr/>
          <a:lstStyle/>
          <a:p>
            <a:endParaRPr lang="en-US"/>
          </a:p>
        </p:txBody>
      </p:sp>
      <p:pic>
        <p:nvPicPr>
          <p:cNvPr id="22" name="Image 3" descr="preencoded.png"/>
          <p:cNvPicPr>
            <a:picLocks noChangeAspect="1"/>
          </p:cNvPicPr>
          <p:nvPr/>
        </p:nvPicPr>
        <p:blipFill>
          <a:blip r:embed="rId6"/>
          <a:stretch>
            <a:fillRect/>
          </a:stretch>
        </p:blipFill>
        <p:spPr>
          <a:xfrm>
            <a:off x="338328" y="2450592"/>
            <a:ext cx="292608" cy="292608"/>
          </a:xfrm>
          <a:prstGeom prst="rect">
            <a:avLst/>
          </a:prstGeom>
        </p:spPr>
      </p:pic>
      <p:sp>
        <p:nvSpPr>
          <p:cNvPr id="23" name="Text 17"/>
          <p:cNvSpPr/>
          <p:nvPr/>
        </p:nvSpPr>
        <p:spPr>
          <a:xfrm>
            <a:off x="713232" y="2404872"/>
            <a:ext cx="365760" cy="256032"/>
          </a:xfrm>
          <a:prstGeom prst="rect">
            <a:avLst/>
          </a:prstGeom>
          <a:noFill/>
          <a:ln/>
        </p:spPr>
        <p:txBody>
          <a:bodyPr wrap="square" rtlCol="0" anchor="ctr"/>
          <a:lstStyle/>
          <a:p>
            <a:pPr marL="0" indent="0">
              <a:buNone/>
            </a:pPr>
            <a:r>
              <a:rPr lang="en-US" sz="900" b="1" dirty="0">
                <a:solidFill>
                  <a:srgbClr val="C9A84C"/>
                </a:solidFill>
                <a:latin typeface="Calibri" pitchFamily="34" charset="0"/>
                <a:ea typeface="Calibri" pitchFamily="34" charset="-122"/>
                <a:cs typeface="Calibri" pitchFamily="34" charset="-120"/>
              </a:rPr>
              <a:t>10</a:t>
            </a:r>
            <a:endParaRPr lang="en-US" sz="900" dirty="0"/>
          </a:p>
        </p:txBody>
      </p:sp>
      <p:sp>
        <p:nvSpPr>
          <p:cNvPr id="24" name="Text 18"/>
          <p:cNvSpPr/>
          <p:nvPr/>
        </p:nvSpPr>
        <p:spPr>
          <a:xfrm>
            <a:off x="713232" y="2587752"/>
            <a:ext cx="2240280" cy="365760"/>
          </a:xfrm>
          <a:prstGeom prst="rect">
            <a:avLst/>
          </a:prstGeom>
          <a:noFill/>
          <a:ln/>
        </p:spPr>
        <p:txBody>
          <a:bodyPr wrap="square" rtlCol="0" anchor="ctr"/>
          <a:lstStyle/>
          <a:p>
            <a:pPr marL="0" indent="0">
              <a:buNone/>
            </a:pPr>
            <a:r>
              <a:rPr lang="en-US" sz="1000" b="1" dirty="0">
                <a:solidFill>
                  <a:srgbClr val="F5F0E8"/>
                </a:solidFill>
                <a:latin typeface="Calibri" pitchFamily="34" charset="0"/>
                <a:ea typeface="Calibri" pitchFamily="34" charset="-122"/>
                <a:cs typeface="Calibri" pitchFamily="34" charset="-120"/>
              </a:rPr>
              <a:t>Market Liquidity &amp; Institutional Order Flow</a:t>
            </a:r>
            <a:endParaRPr lang="en-US" sz="1000" dirty="0"/>
          </a:p>
        </p:txBody>
      </p:sp>
      <p:sp>
        <p:nvSpPr>
          <p:cNvPr id="25" name="Text 19"/>
          <p:cNvSpPr/>
          <p:nvPr/>
        </p:nvSpPr>
        <p:spPr>
          <a:xfrm>
            <a:off x="310896" y="2971800"/>
            <a:ext cx="2633472" cy="402336"/>
          </a:xfrm>
          <a:prstGeom prst="rect">
            <a:avLst/>
          </a:prstGeom>
          <a:noFill/>
          <a:ln/>
        </p:spPr>
        <p:txBody>
          <a:bodyPr wrap="square" rtlCol="0" anchor="ctr"/>
          <a:lstStyle/>
          <a:p>
            <a:pPr marL="0" indent="0">
              <a:buNone/>
            </a:pPr>
            <a:r>
              <a:rPr lang="en-US" sz="850" dirty="0">
                <a:solidFill>
                  <a:srgbClr val="8A9AB5"/>
                </a:solidFill>
                <a:latin typeface="Calibri" pitchFamily="34" charset="0"/>
                <a:ea typeface="Calibri" pitchFamily="34" charset="-122"/>
                <a:cs typeface="Calibri" pitchFamily="34" charset="-120"/>
              </a:rPr>
              <a:t>Liquidity pools, dark pools, market structure &amp; institutional execution</a:t>
            </a:r>
            <a:endParaRPr lang="en-US" sz="850" dirty="0"/>
          </a:p>
        </p:txBody>
      </p:sp>
      <p:sp>
        <p:nvSpPr>
          <p:cNvPr id="26" name="Shape 20"/>
          <p:cNvSpPr/>
          <p:nvPr/>
        </p:nvSpPr>
        <p:spPr>
          <a:xfrm>
            <a:off x="3191256" y="2313432"/>
            <a:ext cx="2834640" cy="1115568"/>
          </a:xfrm>
          <a:prstGeom prst="rect">
            <a:avLst/>
          </a:prstGeom>
          <a:solidFill>
            <a:srgbClr val="162D52"/>
          </a:solidFill>
          <a:ln w="6350">
            <a:solidFill>
              <a:srgbClr val="C9A84C"/>
            </a:solidFill>
            <a:prstDash val="solid"/>
          </a:ln>
          <a:effectLst>
            <a:outerShdw blurRad="101600" dist="38100" dir="8100000" algn="bl" rotWithShape="0">
              <a:srgbClr val="000000">
                <a:alpha val="12000"/>
              </a:srgbClr>
            </a:outerShdw>
          </a:effectLst>
        </p:spPr>
        <p:txBody>
          <a:bodyPr/>
          <a:lstStyle/>
          <a:p>
            <a:endParaRPr lang="en-US"/>
          </a:p>
        </p:txBody>
      </p:sp>
      <p:pic>
        <p:nvPicPr>
          <p:cNvPr id="27" name="Image 4" descr="preencoded.png"/>
          <p:cNvPicPr>
            <a:picLocks noChangeAspect="1"/>
          </p:cNvPicPr>
          <p:nvPr/>
        </p:nvPicPr>
        <p:blipFill>
          <a:blip r:embed="rId7"/>
          <a:stretch>
            <a:fillRect/>
          </a:stretch>
        </p:blipFill>
        <p:spPr>
          <a:xfrm>
            <a:off x="3328416" y="2450592"/>
            <a:ext cx="292608" cy="292608"/>
          </a:xfrm>
          <a:prstGeom prst="rect">
            <a:avLst/>
          </a:prstGeom>
        </p:spPr>
      </p:pic>
      <p:sp>
        <p:nvSpPr>
          <p:cNvPr id="28" name="Text 21"/>
          <p:cNvSpPr/>
          <p:nvPr/>
        </p:nvSpPr>
        <p:spPr>
          <a:xfrm>
            <a:off x="3703320" y="2404872"/>
            <a:ext cx="365760" cy="256032"/>
          </a:xfrm>
          <a:prstGeom prst="rect">
            <a:avLst/>
          </a:prstGeom>
          <a:noFill/>
          <a:ln/>
        </p:spPr>
        <p:txBody>
          <a:bodyPr wrap="square" rtlCol="0" anchor="ctr"/>
          <a:lstStyle/>
          <a:p>
            <a:pPr marL="0" indent="0">
              <a:buNone/>
            </a:pPr>
            <a:r>
              <a:rPr lang="en-US" sz="900" b="1" dirty="0">
                <a:solidFill>
                  <a:srgbClr val="C9A84C"/>
                </a:solidFill>
                <a:latin typeface="Calibri" pitchFamily="34" charset="0"/>
                <a:ea typeface="Calibri" pitchFamily="34" charset="-122"/>
                <a:cs typeface="Calibri" pitchFamily="34" charset="-120"/>
              </a:rPr>
              <a:t>12</a:t>
            </a:r>
            <a:endParaRPr lang="en-US" sz="900" dirty="0"/>
          </a:p>
        </p:txBody>
      </p:sp>
      <p:sp>
        <p:nvSpPr>
          <p:cNvPr id="29" name="Text 22"/>
          <p:cNvSpPr/>
          <p:nvPr/>
        </p:nvSpPr>
        <p:spPr>
          <a:xfrm>
            <a:off x="3703320" y="2587752"/>
            <a:ext cx="2240280" cy="365760"/>
          </a:xfrm>
          <a:prstGeom prst="rect">
            <a:avLst/>
          </a:prstGeom>
          <a:noFill/>
          <a:ln/>
        </p:spPr>
        <p:txBody>
          <a:bodyPr wrap="square" rtlCol="0" anchor="ctr"/>
          <a:lstStyle/>
          <a:p>
            <a:pPr marL="0" indent="0">
              <a:buNone/>
            </a:pPr>
            <a:r>
              <a:rPr lang="en-US" sz="1000" b="1" dirty="0">
                <a:solidFill>
                  <a:srgbClr val="F5F0E8"/>
                </a:solidFill>
                <a:latin typeface="Calibri" pitchFamily="34" charset="0"/>
                <a:ea typeface="Calibri" pitchFamily="34" charset="-122"/>
                <a:cs typeface="Calibri" pitchFamily="34" charset="-120"/>
              </a:rPr>
              <a:t>Option Market Signals</a:t>
            </a:r>
            <a:endParaRPr lang="en-US" sz="1000" dirty="0"/>
          </a:p>
        </p:txBody>
      </p:sp>
      <p:sp>
        <p:nvSpPr>
          <p:cNvPr id="30" name="Text 23"/>
          <p:cNvSpPr/>
          <p:nvPr/>
        </p:nvSpPr>
        <p:spPr>
          <a:xfrm>
            <a:off x="3300984" y="2971800"/>
            <a:ext cx="2633472" cy="402336"/>
          </a:xfrm>
          <a:prstGeom prst="rect">
            <a:avLst/>
          </a:prstGeom>
          <a:noFill/>
          <a:ln/>
        </p:spPr>
        <p:txBody>
          <a:bodyPr wrap="square" rtlCol="0" anchor="ctr"/>
          <a:lstStyle/>
          <a:p>
            <a:pPr marL="0" indent="0">
              <a:buNone/>
            </a:pPr>
            <a:r>
              <a:rPr lang="en-US" sz="850" dirty="0">
                <a:solidFill>
                  <a:srgbClr val="8A9AB5"/>
                </a:solidFill>
                <a:latin typeface="Calibri" pitchFamily="34" charset="0"/>
                <a:ea typeface="Calibri" pitchFamily="34" charset="-122"/>
                <a:cs typeface="Calibri" pitchFamily="34" charset="-120"/>
              </a:rPr>
              <a:t>Gamma exposure, open interest walls, max pain &amp; institutional sentiment</a:t>
            </a:r>
            <a:endParaRPr lang="en-US" sz="850" dirty="0"/>
          </a:p>
        </p:txBody>
      </p:sp>
      <p:sp>
        <p:nvSpPr>
          <p:cNvPr id="31" name="Shape 24"/>
          <p:cNvSpPr/>
          <p:nvPr/>
        </p:nvSpPr>
        <p:spPr>
          <a:xfrm>
            <a:off x="6181344" y="2313432"/>
            <a:ext cx="2834640" cy="1115568"/>
          </a:xfrm>
          <a:prstGeom prst="rect">
            <a:avLst/>
          </a:prstGeom>
          <a:solidFill>
            <a:srgbClr val="162D52"/>
          </a:solidFill>
          <a:ln w="6350">
            <a:solidFill>
              <a:srgbClr val="C9A84C"/>
            </a:solidFill>
            <a:prstDash val="solid"/>
          </a:ln>
          <a:effectLst>
            <a:outerShdw blurRad="101600" dist="38100" dir="8100000" algn="bl" rotWithShape="0">
              <a:srgbClr val="000000">
                <a:alpha val="12000"/>
              </a:srgbClr>
            </a:outerShdw>
          </a:effectLst>
        </p:spPr>
        <p:txBody>
          <a:bodyPr/>
          <a:lstStyle/>
          <a:p>
            <a:endParaRPr lang="en-US"/>
          </a:p>
        </p:txBody>
      </p:sp>
      <p:pic>
        <p:nvPicPr>
          <p:cNvPr id="32" name="Image 5" descr="preencoded.png"/>
          <p:cNvPicPr>
            <a:picLocks noChangeAspect="1"/>
          </p:cNvPicPr>
          <p:nvPr/>
        </p:nvPicPr>
        <p:blipFill>
          <a:blip r:embed="rId8"/>
          <a:stretch>
            <a:fillRect/>
          </a:stretch>
        </p:blipFill>
        <p:spPr>
          <a:xfrm>
            <a:off x="6318504" y="2450592"/>
            <a:ext cx="292608" cy="292608"/>
          </a:xfrm>
          <a:prstGeom prst="rect">
            <a:avLst/>
          </a:prstGeom>
        </p:spPr>
      </p:pic>
      <p:sp>
        <p:nvSpPr>
          <p:cNvPr id="33" name="Text 25"/>
          <p:cNvSpPr/>
          <p:nvPr/>
        </p:nvSpPr>
        <p:spPr>
          <a:xfrm>
            <a:off x="6693408" y="2404872"/>
            <a:ext cx="365760" cy="256032"/>
          </a:xfrm>
          <a:prstGeom prst="rect">
            <a:avLst/>
          </a:prstGeom>
          <a:noFill/>
          <a:ln/>
        </p:spPr>
        <p:txBody>
          <a:bodyPr wrap="square" rtlCol="0" anchor="ctr"/>
          <a:lstStyle/>
          <a:p>
            <a:pPr marL="0" indent="0">
              <a:buNone/>
            </a:pPr>
            <a:r>
              <a:rPr lang="en-US" sz="900" b="1" dirty="0">
                <a:solidFill>
                  <a:srgbClr val="C9A84C"/>
                </a:solidFill>
                <a:latin typeface="Calibri" pitchFamily="34" charset="0"/>
                <a:ea typeface="Calibri" pitchFamily="34" charset="-122"/>
                <a:cs typeface="Calibri" pitchFamily="34" charset="-120"/>
              </a:rPr>
              <a:t>13</a:t>
            </a:r>
            <a:endParaRPr lang="en-US" sz="900" dirty="0"/>
          </a:p>
        </p:txBody>
      </p:sp>
      <p:sp>
        <p:nvSpPr>
          <p:cNvPr id="34" name="Text 26"/>
          <p:cNvSpPr/>
          <p:nvPr/>
        </p:nvSpPr>
        <p:spPr>
          <a:xfrm>
            <a:off x="6693408" y="2587752"/>
            <a:ext cx="2240280" cy="365760"/>
          </a:xfrm>
          <a:prstGeom prst="rect">
            <a:avLst/>
          </a:prstGeom>
          <a:noFill/>
          <a:ln/>
        </p:spPr>
        <p:txBody>
          <a:bodyPr wrap="square" rtlCol="0" anchor="ctr"/>
          <a:lstStyle/>
          <a:p>
            <a:pPr marL="0" indent="0">
              <a:buNone/>
            </a:pPr>
            <a:r>
              <a:rPr lang="en-US" sz="1000" b="1" dirty="0">
                <a:solidFill>
                  <a:srgbClr val="F5F0E8"/>
                </a:solidFill>
                <a:latin typeface="Calibri" pitchFamily="34" charset="0"/>
                <a:ea typeface="Calibri" pitchFamily="34" charset="-122"/>
                <a:cs typeface="Calibri" pitchFamily="34" charset="-120"/>
              </a:rPr>
              <a:t>Options Trading</a:t>
            </a:r>
            <a:endParaRPr lang="en-US" sz="1000" dirty="0"/>
          </a:p>
        </p:txBody>
      </p:sp>
      <p:sp>
        <p:nvSpPr>
          <p:cNvPr id="35" name="Text 27"/>
          <p:cNvSpPr/>
          <p:nvPr/>
        </p:nvSpPr>
        <p:spPr>
          <a:xfrm>
            <a:off x="6291072" y="2971800"/>
            <a:ext cx="2633472" cy="402336"/>
          </a:xfrm>
          <a:prstGeom prst="rect">
            <a:avLst/>
          </a:prstGeom>
          <a:noFill/>
          <a:ln/>
        </p:spPr>
        <p:txBody>
          <a:bodyPr wrap="square" rtlCol="0" anchor="ctr"/>
          <a:lstStyle/>
          <a:p>
            <a:pPr marL="0" indent="0">
              <a:buNone/>
            </a:pPr>
            <a:r>
              <a:rPr lang="en-US" sz="850" dirty="0">
                <a:solidFill>
                  <a:srgbClr val="8A9AB5"/>
                </a:solidFill>
                <a:latin typeface="Calibri" pitchFamily="34" charset="0"/>
                <a:ea typeface="Calibri" pitchFamily="34" charset="-122"/>
                <a:cs typeface="Calibri" pitchFamily="34" charset="-120"/>
              </a:rPr>
              <a:t>Spreads, straddles, iron condors, directional setups &amp; risk-defined execution</a:t>
            </a:r>
            <a:endParaRPr lang="en-US" sz="850" dirty="0"/>
          </a:p>
        </p:txBody>
      </p:sp>
      <p:sp>
        <p:nvSpPr>
          <p:cNvPr id="36" name="Shape 28"/>
          <p:cNvSpPr/>
          <p:nvPr/>
        </p:nvSpPr>
        <p:spPr>
          <a:xfrm>
            <a:off x="201168" y="3547872"/>
            <a:ext cx="2834640" cy="1115568"/>
          </a:xfrm>
          <a:prstGeom prst="rect">
            <a:avLst/>
          </a:prstGeom>
          <a:solidFill>
            <a:srgbClr val="162D52"/>
          </a:solidFill>
          <a:ln w="6350">
            <a:solidFill>
              <a:srgbClr val="C9A84C"/>
            </a:solidFill>
            <a:prstDash val="solid"/>
          </a:ln>
          <a:effectLst>
            <a:outerShdw blurRad="101600" dist="38100" dir="8100000" algn="bl" rotWithShape="0">
              <a:srgbClr val="000000">
                <a:alpha val="12000"/>
              </a:srgbClr>
            </a:outerShdw>
          </a:effectLst>
        </p:spPr>
        <p:txBody>
          <a:bodyPr/>
          <a:lstStyle/>
          <a:p>
            <a:endParaRPr lang="en-US"/>
          </a:p>
        </p:txBody>
      </p:sp>
      <p:pic>
        <p:nvPicPr>
          <p:cNvPr id="37" name="Image 6" descr="preencoded.png"/>
          <p:cNvPicPr>
            <a:picLocks noChangeAspect="1"/>
          </p:cNvPicPr>
          <p:nvPr/>
        </p:nvPicPr>
        <p:blipFill>
          <a:blip r:embed="rId3"/>
          <a:stretch>
            <a:fillRect/>
          </a:stretch>
        </p:blipFill>
        <p:spPr>
          <a:xfrm>
            <a:off x="338328" y="3685032"/>
            <a:ext cx="292608" cy="292608"/>
          </a:xfrm>
          <a:prstGeom prst="rect">
            <a:avLst/>
          </a:prstGeom>
        </p:spPr>
      </p:pic>
      <p:sp>
        <p:nvSpPr>
          <p:cNvPr id="38" name="Text 29"/>
          <p:cNvSpPr/>
          <p:nvPr/>
        </p:nvSpPr>
        <p:spPr>
          <a:xfrm>
            <a:off x="713232" y="3639312"/>
            <a:ext cx="365760" cy="256032"/>
          </a:xfrm>
          <a:prstGeom prst="rect">
            <a:avLst/>
          </a:prstGeom>
          <a:noFill/>
          <a:ln/>
        </p:spPr>
        <p:txBody>
          <a:bodyPr wrap="square" rtlCol="0" anchor="ctr"/>
          <a:lstStyle/>
          <a:p>
            <a:pPr marL="0" indent="0">
              <a:buNone/>
            </a:pPr>
            <a:r>
              <a:rPr lang="en-US" sz="900" b="1" dirty="0">
                <a:solidFill>
                  <a:srgbClr val="C9A84C"/>
                </a:solidFill>
                <a:latin typeface="Calibri" pitchFamily="34" charset="0"/>
                <a:ea typeface="Calibri" pitchFamily="34" charset="-122"/>
                <a:cs typeface="Calibri" pitchFamily="34" charset="-120"/>
              </a:rPr>
              <a:t>14</a:t>
            </a:r>
            <a:endParaRPr lang="en-US" sz="900" dirty="0"/>
          </a:p>
        </p:txBody>
      </p:sp>
      <p:sp>
        <p:nvSpPr>
          <p:cNvPr id="39" name="Text 30"/>
          <p:cNvSpPr/>
          <p:nvPr/>
        </p:nvSpPr>
        <p:spPr>
          <a:xfrm>
            <a:off x="713232" y="3822192"/>
            <a:ext cx="2240280" cy="365760"/>
          </a:xfrm>
          <a:prstGeom prst="rect">
            <a:avLst/>
          </a:prstGeom>
          <a:noFill/>
          <a:ln/>
        </p:spPr>
        <p:txBody>
          <a:bodyPr wrap="square" rtlCol="0" anchor="ctr"/>
          <a:lstStyle/>
          <a:p>
            <a:pPr marL="0" indent="0">
              <a:buNone/>
            </a:pPr>
            <a:r>
              <a:rPr lang="en-US" sz="1000" b="1" dirty="0">
                <a:solidFill>
                  <a:srgbClr val="F5F0E8"/>
                </a:solidFill>
                <a:latin typeface="Calibri" pitchFamily="34" charset="0"/>
                <a:ea typeface="Calibri" pitchFamily="34" charset="-122"/>
                <a:cs typeface="Calibri" pitchFamily="34" charset="-120"/>
              </a:rPr>
              <a:t>Portfolio Construction</a:t>
            </a:r>
            <a:endParaRPr lang="en-US" sz="1000" dirty="0"/>
          </a:p>
        </p:txBody>
      </p:sp>
      <p:sp>
        <p:nvSpPr>
          <p:cNvPr id="40" name="Text 31"/>
          <p:cNvSpPr/>
          <p:nvPr/>
        </p:nvSpPr>
        <p:spPr>
          <a:xfrm>
            <a:off x="310896" y="4206240"/>
            <a:ext cx="2633472" cy="402336"/>
          </a:xfrm>
          <a:prstGeom prst="rect">
            <a:avLst/>
          </a:prstGeom>
          <a:noFill/>
          <a:ln/>
        </p:spPr>
        <p:txBody>
          <a:bodyPr wrap="square" rtlCol="0" anchor="ctr"/>
          <a:lstStyle/>
          <a:p>
            <a:pPr marL="0" indent="0">
              <a:buNone/>
            </a:pPr>
            <a:r>
              <a:rPr lang="en-US" sz="850" dirty="0">
                <a:solidFill>
                  <a:srgbClr val="8A9AB5"/>
                </a:solidFill>
                <a:latin typeface="Calibri" pitchFamily="34" charset="0"/>
                <a:ea typeface="Calibri" pitchFamily="34" charset="-122"/>
                <a:cs typeface="Calibri" pitchFamily="34" charset="-120"/>
              </a:rPr>
              <a:t>Diversification, allocation, position sizing &amp; portfolio risk management</a:t>
            </a:r>
            <a:endParaRPr lang="en-US" sz="850" dirty="0"/>
          </a:p>
        </p:txBody>
      </p:sp>
      <p:sp>
        <p:nvSpPr>
          <p:cNvPr id="41" name="Shape 32"/>
          <p:cNvSpPr/>
          <p:nvPr/>
        </p:nvSpPr>
        <p:spPr>
          <a:xfrm>
            <a:off x="3191256" y="3547872"/>
            <a:ext cx="2834640" cy="1115568"/>
          </a:xfrm>
          <a:prstGeom prst="rect">
            <a:avLst/>
          </a:prstGeom>
          <a:solidFill>
            <a:srgbClr val="162D52"/>
          </a:solidFill>
          <a:ln w="6350">
            <a:solidFill>
              <a:srgbClr val="C9A84C"/>
            </a:solidFill>
            <a:prstDash val="solid"/>
          </a:ln>
          <a:effectLst>
            <a:outerShdw blurRad="101600" dist="38100" dir="8100000" algn="bl" rotWithShape="0">
              <a:srgbClr val="000000">
                <a:alpha val="12000"/>
              </a:srgbClr>
            </a:outerShdw>
          </a:effectLst>
        </p:spPr>
        <p:txBody>
          <a:bodyPr/>
          <a:lstStyle/>
          <a:p>
            <a:endParaRPr lang="en-US"/>
          </a:p>
        </p:txBody>
      </p:sp>
      <p:pic>
        <p:nvPicPr>
          <p:cNvPr id="42" name="Image 7" descr="preencoded.png"/>
          <p:cNvPicPr>
            <a:picLocks noChangeAspect="1"/>
          </p:cNvPicPr>
          <p:nvPr/>
        </p:nvPicPr>
        <p:blipFill>
          <a:blip r:embed="rId5"/>
          <a:stretch>
            <a:fillRect/>
          </a:stretch>
        </p:blipFill>
        <p:spPr>
          <a:xfrm>
            <a:off x="3328416" y="3685032"/>
            <a:ext cx="292608" cy="292608"/>
          </a:xfrm>
          <a:prstGeom prst="rect">
            <a:avLst/>
          </a:prstGeom>
        </p:spPr>
      </p:pic>
      <p:sp>
        <p:nvSpPr>
          <p:cNvPr id="43" name="Text 33"/>
          <p:cNvSpPr/>
          <p:nvPr/>
        </p:nvSpPr>
        <p:spPr>
          <a:xfrm>
            <a:off x="3703320" y="3639312"/>
            <a:ext cx="365760" cy="256032"/>
          </a:xfrm>
          <a:prstGeom prst="rect">
            <a:avLst/>
          </a:prstGeom>
          <a:noFill/>
          <a:ln/>
        </p:spPr>
        <p:txBody>
          <a:bodyPr wrap="square" rtlCol="0" anchor="ctr"/>
          <a:lstStyle/>
          <a:p>
            <a:pPr marL="0" indent="0">
              <a:buNone/>
            </a:pPr>
            <a:r>
              <a:rPr lang="en-US" sz="900" b="1" dirty="0">
                <a:solidFill>
                  <a:srgbClr val="C9A84C"/>
                </a:solidFill>
                <a:latin typeface="Calibri" pitchFamily="34" charset="0"/>
                <a:ea typeface="Calibri" pitchFamily="34" charset="-122"/>
                <a:cs typeface="Calibri" pitchFamily="34" charset="-120"/>
              </a:rPr>
              <a:t>18</a:t>
            </a:r>
            <a:endParaRPr lang="en-US" sz="900" dirty="0"/>
          </a:p>
        </p:txBody>
      </p:sp>
      <p:sp>
        <p:nvSpPr>
          <p:cNvPr id="44" name="Text 34"/>
          <p:cNvSpPr/>
          <p:nvPr/>
        </p:nvSpPr>
        <p:spPr>
          <a:xfrm>
            <a:off x="3703320" y="3822192"/>
            <a:ext cx="2240280" cy="365760"/>
          </a:xfrm>
          <a:prstGeom prst="rect">
            <a:avLst/>
          </a:prstGeom>
          <a:noFill/>
          <a:ln/>
        </p:spPr>
        <p:txBody>
          <a:bodyPr wrap="square" rtlCol="0" anchor="ctr"/>
          <a:lstStyle/>
          <a:p>
            <a:pPr marL="0" indent="0">
              <a:buNone/>
            </a:pPr>
            <a:r>
              <a:rPr lang="en-US" sz="1000" b="1" dirty="0">
                <a:solidFill>
                  <a:srgbClr val="F5F0E8"/>
                </a:solidFill>
                <a:latin typeface="Calibri" pitchFamily="34" charset="0"/>
                <a:ea typeface="Calibri" pitchFamily="34" charset="-122"/>
                <a:cs typeface="Calibri" pitchFamily="34" charset="-120"/>
              </a:rPr>
              <a:t>Sector Rotation Strategies</a:t>
            </a:r>
            <a:endParaRPr lang="en-US" sz="1000" dirty="0"/>
          </a:p>
        </p:txBody>
      </p:sp>
      <p:sp>
        <p:nvSpPr>
          <p:cNvPr id="45" name="Text 35"/>
          <p:cNvSpPr/>
          <p:nvPr/>
        </p:nvSpPr>
        <p:spPr>
          <a:xfrm>
            <a:off x="3300984" y="4206240"/>
            <a:ext cx="2633472" cy="402336"/>
          </a:xfrm>
          <a:prstGeom prst="rect">
            <a:avLst/>
          </a:prstGeom>
          <a:noFill/>
          <a:ln/>
        </p:spPr>
        <p:txBody>
          <a:bodyPr wrap="square" rtlCol="0" anchor="ctr"/>
          <a:lstStyle/>
          <a:p>
            <a:pPr marL="0" indent="0">
              <a:buNone/>
            </a:pPr>
            <a:r>
              <a:rPr lang="en-US" sz="850" dirty="0">
                <a:solidFill>
                  <a:srgbClr val="8A9AB5"/>
                </a:solidFill>
                <a:latin typeface="Calibri" pitchFamily="34" charset="0"/>
                <a:ea typeface="Calibri" pitchFamily="34" charset="-122"/>
                <a:cs typeface="Calibri" pitchFamily="34" charset="-120"/>
              </a:rPr>
              <a:t>Capital rotation among sectors during economic phases &amp; positioning</a:t>
            </a:r>
            <a:endParaRPr lang="en-US" sz="850" dirty="0"/>
          </a:p>
        </p:txBody>
      </p:sp>
      <p:sp>
        <p:nvSpPr>
          <p:cNvPr id="46" name="Shape 36"/>
          <p:cNvSpPr/>
          <p:nvPr/>
        </p:nvSpPr>
        <p:spPr>
          <a:xfrm>
            <a:off x="6181344" y="3547872"/>
            <a:ext cx="2834640" cy="1115568"/>
          </a:xfrm>
          <a:prstGeom prst="rect">
            <a:avLst/>
          </a:prstGeom>
          <a:solidFill>
            <a:srgbClr val="162D52"/>
          </a:solidFill>
          <a:ln w="6350">
            <a:solidFill>
              <a:srgbClr val="C9A84C"/>
            </a:solidFill>
            <a:prstDash val="solid"/>
          </a:ln>
          <a:effectLst>
            <a:outerShdw blurRad="101600" dist="38100" dir="8100000" algn="bl" rotWithShape="0">
              <a:srgbClr val="000000">
                <a:alpha val="12000"/>
              </a:srgbClr>
            </a:outerShdw>
          </a:effectLst>
        </p:spPr>
        <p:txBody>
          <a:bodyPr/>
          <a:lstStyle/>
          <a:p>
            <a:endParaRPr lang="en-US"/>
          </a:p>
        </p:txBody>
      </p:sp>
      <p:pic>
        <p:nvPicPr>
          <p:cNvPr id="47" name="Image 8" descr="preencoded.png"/>
          <p:cNvPicPr>
            <a:picLocks noChangeAspect="1"/>
          </p:cNvPicPr>
          <p:nvPr/>
        </p:nvPicPr>
        <p:blipFill>
          <a:blip r:embed="rId9"/>
          <a:stretch>
            <a:fillRect/>
          </a:stretch>
        </p:blipFill>
        <p:spPr>
          <a:xfrm>
            <a:off x="6318504" y="3685032"/>
            <a:ext cx="292608" cy="292608"/>
          </a:xfrm>
          <a:prstGeom prst="rect">
            <a:avLst/>
          </a:prstGeom>
        </p:spPr>
      </p:pic>
      <p:sp>
        <p:nvSpPr>
          <p:cNvPr id="48" name="Text 37"/>
          <p:cNvSpPr/>
          <p:nvPr/>
        </p:nvSpPr>
        <p:spPr>
          <a:xfrm>
            <a:off x="6693408" y="3639312"/>
            <a:ext cx="365760" cy="256032"/>
          </a:xfrm>
          <a:prstGeom prst="rect">
            <a:avLst/>
          </a:prstGeom>
          <a:noFill/>
          <a:ln/>
        </p:spPr>
        <p:txBody>
          <a:bodyPr wrap="square" rtlCol="0" anchor="ctr"/>
          <a:lstStyle/>
          <a:p>
            <a:pPr marL="0" indent="0">
              <a:buNone/>
            </a:pPr>
            <a:r>
              <a:rPr lang="en-US" sz="900" b="1" dirty="0">
                <a:solidFill>
                  <a:srgbClr val="C9A84C"/>
                </a:solidFill>
                <a:latin typeface="Calibri" pitchFamily="34" charset="0"/>
                <a:ea typeface="Calibri" pitchFamily="34" charset="-122"/>
                <a:cs typeface="Calibri" pitchFamily="34" charset="-120"/>
              </a:rPr>
              <a:t>20</a:t>
            </a:r>
            <a:endParaRPr lang="en-US" sz="900" dirty="0"/>
          </a:p>
        </p:txBody>
      </p:sp>
      <p:sp>
        <p:nvSpPr>
          <p:cNvPr id="49" name="Text 38"/>
          <p:cNvSpPr/>
          <p:nvPr/>
        </p:nvSpPr>
        <p:spPr>
          <a:xfrm>
            <a:off x="6693408" y="3822192"/>
            <a:ext cx="2240280" cy="365760"/>
          </a:xfrm>
          <a:prstGeom prst="rect">
            <a:avLst/>
          </a:prstGeom>
          <a:noFill/>
          <a:ln/>
        </p:spPr>
        <p:txBody>
          <a:bodyPr wrap="square" rtlCol="0" anchor="ctr"/>
          <a:lstStyle/>
          <a:p>
            <a:pPr marL="0" indent="0">
              <a:buNone/>
            </a:pPr>
            <a:r>
              <a:rPr lang="en-US" sz="1000" b="1" dirty="0">
                <a:solidFill>
                  <a:srgbClr val="F5F0E8"/>
                </a:solidFill>
                <a:latin typeface="Calibri" pitchFamily="34" charset="0"/>
                <a:ea typeface="Calibri" pitchFamily="34" charset="-122"/>
                <a:cs typeface="Calibri" pitchFamily="34" charset="-120"/>
              </a:rPr>
              <a:t>Taxation and Legal</a:t>
            </a:r>
            <a:endParaRPr lang="en-US" sz="1000" dirty="0"/>
          </a:p>
        </p:txBody>
      </p:sp>
      <p:sp>
        <p:nvSpPr>
          <p:cNvPr id="50" name="Text 39"/>
          <p:cNvSpPr/>
          <p:nvPr/>
        </p:nvSpPr>
        <p:spPr>
          <a:xfrm>
            <a:off x="6291072" y="4206240"/>
            <a:ext cx="2633472" cy="402336"/>
          </a:xfrm>
          <a:prstGeom prst="rect">
            <a:avLst/>
          </a:prstGeom>
          <a:noFill/>
          <a:ln/>
        </p:spPr>
        <p:txBody>
          <a:bodyPr wrap="square" rtlCol="0" anchor="ctr"/>
          <a:lstStyle/>
          <a:p>
            <a:pPr marL="0" indent="0">
              <a:buNone/>
            </a:pPr>
            <a:r>
              <a:rPr lang="en-US" sz="850" dirty="0">
                <a:solidFill>
                  <a:srgbClr val="8A9AB5"/>
                </a:solidFill>
                <a:latin typeface="Calibri" pitchFamily="34" charset="0"/>
                <a:ea typeface="Calibri" pitchFamily="34" charset="-122"/>
                <a:cs typeface="Calibri" pitchFamily="34" charset="-120"/>
              </a:rPr>
              <a:t>Tax considerations, legal structures, regulatory &amp; compliance topics</a:t>
            </a:r>
            <a:endParaRPr lang="en-US" sz="850" dirty="0"/>
          </a:p>
        </p:txBody>
      </p:sp>
      <p:sp>
        <p:nvSpPr>
          <p:cNvPr id="51" name="Shape 40"/>
          <p:cNvSpPr/>
          <p:nvPr/>
        </p:nvSpPr>
        <p:spPr>
          <a:xfrm>
            <a:off x="201168" y="4782312"/>
            <a:ext cx="2834640" cy="1115568"/>
          </a:xfrm>
          <a:prstGeom prst="rect">
            <a:avLst/>
          </a:prstGeom>
          <a:solidFill>
            <a:srgbClr val="162D52"/>
          </a:solidFill>
          <a:ln w="6350">
            <a:solidFill>
              <a:srgbClr val="C9A84C"/>
            </a:solidFill>
            <a:prstDash val="solid"/>
          </a:ln>
          <a:effectLst>
            <a:outerShdw blurRad="101600" dist="38100" dir="8100000" algn="bl" rotWithShape="0">
              <a:srgbClr val="000000">
                <a:alpha val="12000"/>
              </a:srgbClr>
            </a:outerShdw>
          </a:effectLst>
        </p:spPr>
        <p:txBody>
          <a:bodyPr/>
          <a:lstStyle/>
          <a:p>
            <a:endParaRPr lang="en-US"/>
          </a:p>
        </p:txBody>
      </p:sp>
      <p:pic>
        <p:nvPicPr>
          <p:cNvPr id="52" name="Image 9" descr="preencoded.png"/>
          <p:cNvPicPr>
            <a:picLocks noChangeAspect="1"/>
          </p:cNvPicPr>
          <p:nvPr/>
        </p:nvPicPr>
        <p:blipFill>
          <a:blip r:embed="rId10"/>
          <a:stretch>
            <a:fillRect/>
          </a:stretch>
        </p:blipFill>
        <p:spPr>
          <a:xfrm>
            <a:off x="338328" y="4919472"/>
            <a:ext cx="292608" cy="292608"/>
          </a:xfrm>
          <a:prstGeom prst="rect">
            <a:avLst/>
          </a:prstGeom>
        </p:spPr>
      </p:pic>
      <p:sp>
        <p:nvSpPr>
          <p:cNvPr id="53" name="Text 41"/>
          <p:cNvSpPr/>
          <p:nvPr/>
        </p:nvSpPr>
        <p:spPr>
          <a:xfrm>
            <a:off x="713232" y="4873752"/>
            <a:ext cx="365760" cy="256032"/>
          </a:xfrm>
          <a:prstGeom prst="rect">
            <a:avLst/>
          </a:prstGeom>
          <a:noFill/>
          <a:ln/>
        </p:spPr>
        <p:txBody>
          <a:bodyPr wrap="square" rtlCol="0" anchor="ctr"/>
          <a:lstStyle/>
          <a:p>
            <a:pPr marL="0" indent="0">
              <a:buNone/>
            </a:pPr>
            <a:r>
              <a:rPr lang="en-US" sz="900" b="1" dirty="0">
                <a:solidFill>
                  <a:srgbClr val="C9A84C"/>
                </a:solidFill>
                <a:latin typeface="Calibri" pitchFamily="34" charset="0"/>
                <a:ea typeface="Calibri" pitchFamily="34" charset="-122"/>
                <a:cs typeface="Calibri" pitchFamily="34" charset="-120"/>
              </a:rPr>
              <a:t>21</a:t>
            </a:r>
            <a:endParaRPr lang="en-US" sz="900" dirty="0"/>
          </a:p>
        </p:txBody>
      </p:sp>
      <p:sp>
        <p:nvSpPr>
          <p:cNvPr id="54" name="Text 42"/>
          <p:cNvSpPr/>
          <p:nvPr/>
        </p:nvSpPr>
        <p:spPr>
          <a:xfrm>
            <a:off x="713232" y="5056632"/>
            <a:ext cx="2240280" cy="365760"/>
          </a:xfrm>
          <a:prstGeom prst="rect">
            <a:avLst/>
          </a:prstGeom>
          <a:noFill/>
          <a:ln/>
        </p:spPr>
        <p:txBody>
          <a:bodyPr wrap="square" rtlCol="0" anchor="ctr"/>
          <a:lstStyle/>
          <a:p>
            <a:pPr marL="0" indent="0">
              <a:buNone/>
            </a:pPr>
            <a:r>
              <a:rPr lang="en-US" sz="1000" b="1" dirty="0">
                <a:solidFill>
                  <a:srgbClr val="F5F0E8"/>
                </a:solidFill>
                <a:latin typeface="Calibri" pitchFamily="34" charset="0"/>
                <a:ea typeface="Calibri" pitchFamily="34" charset="-122"/>
                <a:cs typeface="Calibri" pitchFamily="34" charset="-120"/>
              </a:rPr>
              <a:t>Technical Analysis</a:t>
            </a:r>
            <a:endParaRPr lang="en-US" sz="1000" dirty="0"/>
          </a:p>
        </p:txBody>
      </p:sp>
      <p:sp>
        <p:nvSpPr>
          <p:cNvPr id="55" name="Text 43"/>
          <p:cNvSpPr/>
          <p:nvPr/>
        </p:nvSpPr>
        <p:spPr>
          <a:xfrm>
            <a:off x="310896" y="5440680"/>
            <a:ext cx="2633472" cy="402336"/>
          </a:xfrm>
          <a:prstGeom prst="rect">
            <a:avLst/>
          </a:prstGeom>
          <a:noFill/>
          <a:ln/>
        </p:spPr>
        <p:txBody>
          <a:bodyPr wrap="square" rtlCol="0" anchor="ctr"/>
          <a:lstStyle/>
          <a:p>
            <a:pPr marL="0" indent="0">
              <a:buNone/>
            </a:pPr>
            <a:r>
              <a:rPr lang="en-US" sz="850" dirty="0">
                <a:solidFill>
                  <a:srgbClr val="8A9AB5"/>
                </a:solidFill>
                <a:latin typeface="Calibri" pitchFamily="34" charset="0"/>
                <a:ea typeface="Calibri" pitchFamily="34" charset="-122"/>
                <a:cs typeface="Calibri" pitchFamily="34" charset="-120"/>
              </a:rPr>
              <a:t>Chart reading, indicators, trends, support/resistance &amp; price action</a:t>
            </a:r>
            <a:endParaRPr lang="en-US" sz="850" dirty="0"/>
          </a:p>
        </p:txBody>
      </p:sp>
      <p:sp>
        <p:nvSpPr>
          <p:cNvPr id="56" name="Shape 44"/>
          <p:cNvSpPr/>
          <p:nvPr/>
        </p:nvSpPr>
        <p:spPr>
          <a:xfrm>
            <a:off x="0" y="5971032"/>
            <a:ext cx="9144000" cy="274320"/>
          </a:xfrm>
          <a:prstGeom prst="rect">
            <a:avLst/>
          </a:prstGeom>
          <a:solidFill>
            <a:srgbClr val="C9A84C"/>
          </a:solidFill>
          <a:ln w="12700">
            <a:solidFill>
              <a:srgbClr val="C9A84C"/>
            </a:solidFill>
            <a:prstDash val="solid"/>
          </a:ln>
        </p:spPr>
        <p:txBody>
          <a:bodyPr/>
          <a:lstStyle/>
          <a:p>
            <a:endParaRPr lang="en-US"/>
          </a:p>
        </p:txBody>
      </p:sp>
      <p:sp>
        <p:nvSpPr>
          <p:cNvPr id="57" name="Text 45"/>
          <p:cNvSpPr/>
          <p:nvPr/>
        </p:nvSpPr>
        <p:spPr>
          <a:xfrm>
            <a:off x="0" y="5989320"/>
            <a:ext cx="9144000" cy="256032"/>
          </a:xfrm>
          <a:prstGeom prst="rect">
            <a:avLst/>
          </a:prstGeom>
          <a:noFill/>
          <a:ln/>
        </p:spPr>
        <p:txBody>
          <a:bodyPr wrap="square" rtlCol="0" anchor="ctr"/>
          <a:lstStyle/>
          <a:p>
            <a:pPr marL="0" indent="0" algn="ctr">
              <a:buNone/>
            </a:pPr>
            <a:r>
              <a:rPr lang="en-US" sz="800" b="1" dirty="0">
                <a:solidFill>
                  <a:srgbClr val="0D1F3C"/>
                </a:solidFill>
              </a:rPr>
              <a:t>© 2026 BlueCrest Capital Investment Consulting LLC  |  Educational Purposes Only</a:t>
            </a:r>
            <a:endParaRPr lang="en-US"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1A0A0A"/>
        </a:solidFill>
        <a:effectLst/>
      </p:bgPr>
    </p:bg>
    <p:spTree>
      <p:nvGrpSpPr>
        <p:cNvPr id="1" name=""/>
        <p:cNvGrpSpPr/>
        <p:nvPr/>
      </p:nvGrpSpPr>
      <p:grpSpPr>
        <a:xfrm>
          <a:off x="0" y="0"/>
          <a:ext cx="0" cy="0"/>
          <a:chOff x="0" y="0"/>
          <a:chExt cx="0" cy="0"/>
        </a:xfrm>
      </p:grpSpPr>
      <p:sp>
        <p:nvSpPr>
          <p:cNvPr id="2" name="Shape 0"/>
          <p:cNvSpPr/>
          <p:nvPr/>
        </p:nvSpPr>
        <p:spPr>
          <a:xfrm>
            <a:off x="0" y="0"/>
            <a:ext cx="9144000" cy="960120"/>
          </a:xfrm>
          <a:prstGeom prst="rect">
            <a:avLst/>
          </a:prstGeom>
          <a:solidFill>
            <a:srgbClr val="2A0808"/>
          </a:solidFill>
          <a:ln w="12700">
            <a:solidFill>
              <a:srgbClr val="2A0808"/>
            </a:solidFill>
            <a:prstDash val="solid"/>
          </a:ln>
        </p:spPr>
        <p:txBody>
          <a:bodyPr/>
          <a:lstStyle/>
          <a:p>
            <a:endParaRPr lang="en-US"/>
          </a:p>
        </p:txBody>
      </p:sp>
      <p:sp>
        <p:nvSpPr>
          <p:cNvPr id="3" name="Shape 1"/>
          <p:cNvSpPr/>
          <p:nvPr/>
        </p:nvSpPr>
        <p:spPr>
          <a:xfrm>
            <a:off x="0" y="960120"/>
            <a:ext cx="9144000" cy="45720"/>
          </a:xfrm>
          <a:prstGeom prst="rect">
            <a:avLst/>
          </a:prstGeom>
          <a:solidFill>
            <a:srgbClr val="C0392B"/>
          </a:solidFill>
          <a:ln w="12700">
            <a:solidFill>
              <a:srgbClr val="C0392B"/>
            </a:solidFill>
            <a:prstDash val="solid"/>
          </a:ln>
        </p:spPr>
        <p:txBody>
          <a:bodyPr/>
          <a:lstStyle/>
          <a:p>
            <a:endParaRPr lang="en-US"/>
          </a:p>
        </p:txBody>
      </p:sp>
      <p:sp>
        <p:nvSpPr>
          <p:cNvPr id="4" name="Text 2"/>
          <p:cNvSpPr/>
          <p:nvPr/>
        </p:nvSpPr>
        <p:spPr>
          <a:xfrm>
            <a:off x="365760" y="109728"/>
            <a:ext cx="8229600" cy="274320"/>
          </a:xfrm>
          <a:prstGeom prst="rect">
            <a:avLst/>
          </a:prstGeom>
          <a:noFill/>
          <a:ln/>
        </p:spPr>
        <p:txBody>
          <a:bodyPr wrap="square" rtlCol="0" anchor="ctr"/>
          <a:lstStyle/>
          <a:p>
            <a:pPr marL="0" indent="0">
              <a:buNone/>
            </a:pPr>
            <a:r>
              <a:rPr lang="en-US" sz="900" b="1" kern="0" spc="300" dirty="0">
                <a:solidFill>
                  <a:srgbClr val="E74C3C"/>
                </a:solidFill>
                <a:latin typeface="Calibri" pitchFamily="34" charset="0"/>
                <a:ea typeface="Calibri" pitchFamily="34" charset="-122"/>
                <a:cs typeface="Calibri" pitchFamily="34" charset="-120"/>
              </a:rPr>
              <a:t>ELITE TIER — EXCLUSIVE</a:t>
            </a:r>
            <a:endParaRPr lang="en-US" sz="900" dirty="0"/>
          </a:p>
        </p:txBody>
      </p:sp>
      <p:sp>
        <p:nvSpPr>
          <p:cNvPr id="5" name="Text 3"/>
          <p:cNvSpPr/>
          <p:nvPr/>
        </p:nvSpPr>
        <p:spPr>
          <a:xfrm>
            <a:off x="365760" y="384048"/>
            <a:ext cx="8412480" cy="438912"/>
          </a:xfrm>
          <a:prstGeom prst="rect">
            <a:avLst/>
          </a:prstGeom>
          <a:noFill/>
          <a:ln/>
        </p:spPr>
        <p:txBody>
          <a:bodyPr wrap="square" rtlCol="0" anchor="ctr"/>
          <a:lstStyle/>
          <a:p>
            <a:pPr marL="0" indent="0">
              <a:buNone/>
            </a:pPr>
            <a:r>
              <a:rPr lang="en-US" sz="2000" b="1" dirty="0">
                <a:solidFill>
                  <a:srgbClr val="F5F0E8"/>
                </a:solidFill>
                <a:latin typeface="Georgia" pitchFamily="34" charset="0"/>
                <a:ea typeface="Georgia" pitchFamily="34" charset="-122"/>
                <a:cs typeface="Georgia" pitchFamily="34" charset="-120"/>
              </a:rPr>
              <a:t>Elite-Only Programs — Maximum Market Edge</a:t>
            </a:r>
            <a:endParaRPr lang="en-US" sz="2000" dirty="0"/>
          </a:p>
        </p:txBody>
      </p:sp>
      <p:sp>
        <p:nvSpPr>
          <p:cNvPr id="6" name="Shape 4"/>
          <p:cNvSpPr/>
          <p:nvPr/>
        </p:nvSpPr>
        <p:spPr>
          <a:xfrm>
            <a:off x="201168" y="1097280"/>
            <a:ext cx="2834640" cy="1115568"/>
          </a:xfrm>
          <a:prstGeom prst="rect">
            <a:avLst/>
          </a:prstGeom>
          <a:solidFill>
            <a:srgbClr val="2C1010"/>
          </a:solidFill>
          <a:ln w="6350">
            <a:solidFill>
              <a:srgbClr val="C0392B"/>
            </a:solidFill>
            <a:prstDash val="solid"/>
          </a:ln>
          <a:effectLst>
            <a:outerShdw blurRad="101600" dist="38100" dir="8100000" algn="bl" rotWithShape="0">
              <a:srgbClr val="000000">
                <a:alpha val="12000"/>
              </a:srgbClr>
            </a:outerShdw>
          </a:effectLst>
        </p:spPr>
        <p:txBody>
          <a:bodyPr/>
          <a:lstStyle/>
          <a:p>
            <a:endParaRPr lang="en-US"/>
          </a:p>
        </p:txBody>
      </p:sp>
      <p:pic>
        <p:nvPicPr>
          <p:cNvPr id="7" name="Image 0" descr="preencoded.png"/>
          <p:cNvPicPr>
            <a:picLocks noChangeAspect="1"/>
          </p:cNvPicPr>
          <p:nvPr/>
        </p:nvPicPr>
        <p:blipFill>
          <a:blip r:embed="rId3"/>
          <a:stretch>
            <a:fillRect/>
          </a:stretch>
        </p:blipFill>
        <p:spPr>
          <a:xfrm>
            <a:off x="338328" y="1234440"/>
            <a:ext cx="292608" cy="292608"/>
          </a:xfrm>
          <a:prstGeom prst="rect">
            <a:avLst/>
          </a:prstGeom>
        </p:spPr>
      </p:pic>
      <p:sp>
        <p:nvSpPr>
          <p:cNvPr id="8" name="Text 5"/>
          <p:cNvSpPr/>
          <p:nvPr/>
        </p:nvSpPr>
        <p:spPr>
          <a:xfrm>
            <a:off x="713232" y="1188720"/>
            <a:ext cx="365760" cy="256032"/>
          </a:xfrm>
          <a:prstGeom prst="rect">
            <a:avLst/>
          </a:prstGeom>
          <a:noFill/>
          <a:ln/>
        </p:spPr>
        <p:txBody>
          <a:bodyPr wrap="square" rtlCol="0" anchor="ctr"/>
          <a:lstStyle/>
          <a:p>
            <a:pPr marL="0" indent="0">
              <a:buNone/>
            </a:pPr>
            <a:r>
              <a:rPr lang="en-US" sz="900" b="1" dirty="0">
                <a:solidFill>
                  <a:srgbClr val="E74C3C"/>
                </a:solidFill>
                <a:latin typeface="Calibri" pitchFamily="34" charset="0"/>
                <a:ea typeface="Calibri" pitchFamily="34" charset="-122"/>
                <a:cs typeface="Calibri" pitchFamily="34" charset="-120"/>
              </a:rPr>
              <a:t>01</a:t>
            </a:r>
            <a:endParaRPr lang="en-US" sz="900" dirty="0"/>
          </a:p>
        </p:txBody>
      </p:sp>
      <p:sp>
        <p:nvSpPr>
          <p:cNvPr id="9" name="Text 6"/>
          <p:cNvSpPr/>
          <p:nvPr/>
        </p:nvSpPr>
        <p:spPr>
          <a:xfrm>
            <a:off x="713232" y="1371600"/>
            <a:ext cx="2240280" cy="365760"/>
          </a:xfrm>
          <a:prstGeom prst="rect">
            <a:avLst/>
          </a:prstGeom>
          <a:noFill/>
          <a:ln/>
        </p:spPr>
        <p:txBody>
          <a:bodyPr wrap="square" rtlCol="0" anchor="ctr"/>
          <a:lstStyle/>
          <a:p>
            <a:pPr marL="0" indent="0">
              <a:buNone/>
            </a:pPr>
            <a:r>
              <a:rPr lang="en-US" sz="1000" b="1" dirty="0">
                <a:solidFill>
                  <a:srgbClr val="F5F0E8"/>
                </a:solidFill>
                <a:latin typeface="Calibri" pitchFamily="34" charset="0"/>
                <a:ea typeface="Calibri" pitchFamily="34" charset="-122"/>
                <a:cs typeface="Calibri" pitchFamily="34" charset="-120"/>
              </a:rPr>
              <a:t>Advanced Trading Strategies</a:t>
            </a:r>
            <a:endParaRPr lang="en-US" sz="1000" dirty="0"/>
          </a:p>
        </p:txBody>
      </p:sp>
      <p:sp>
        <p:nvSpPr>
          <p:cNvPr id="10" name="Text 7"/>
          <p:cNvSpPr/>
          <p:nvPr/>
        </p:nvSpPr>
        <p:spPr>
          <a:xfrm>
            <a:off x="310896" y="1755648"/>
            <a:ext cx="2633472" cy="402336"/>
          </a:xfrm>
          <a:prstGeom prst="rect">
            <a:avLst/>
          </a:prstGeom>
          <a:noFill/>
          <a:ln/>
        </p:spPr>
        <p:txBody>
          <a:bodyPr wrap="square" rtlCol="0" anchor="ctr"/>
          <a:lstStyle/>
          <a:p>
            <a:pPr marL="0" indent="0">
              <a:buNone/>
            </a:pPr>
            <a:r>
              <a:rPr lang="en-US" sz="850" dirty="0">
                <a:solidFill>
                  <a:srgbClr val="AA8888"/>
                </a:solidFill>
                <a:latin typeface="Calibri" pitchFamily="34" charset="0"/>
                <a:ea typeface="Calibri" pitchFamily="34" charset="-122"/>
                <a:cs typeface="Calibri" pitchFamily="34" charset="-120"/>
              </a:rPr>
              <a:t>Multi-strategy methods: momentum, mean reversion &amp; systematic execution</a:t>
            </a:r>
            <a:endParaRPr lang="en-US" sz="850" dirty="0"/>
          </a:p>
        </p:txBody>
      </p:sp>
      <p:sp>
        <p:nvSpPr>
          <p:cNvPr id="11" name="Shape 8"/>
          <p:cNvSpPr/>
          <p:nvPr/>
        </p:nvSpPr>
        <p:spPr>
          <a:xfrm>
            <a:off x="3191256" y="1097280"/>
            <a:ext cx="2834640" cy="1115568"/>
          </a:xfrm>
          <a:prstGeom prst="rect">
            <a:avLst/>
          </a:prstGeom>
          <a:solidFill>
            <a:srgbClr val="2C1010"/>
          </a:solidFill>
          <a:ln w="6350">
            <a:solidFill>
              <a:srgbClr val="C0392B"/>
            </a:solidFill>
            <a:prstDash val="solid"/>
          </a:ln>
          <a:effectLst>
            <a:outerShdw blurRad="101600" dist="38100" dir="8100000" algn="bl" rotWithShape="0">
              <a:srgbClr val="000000">
                <a:alpha val="12000"/>
              </a:srgbClr>
            </a:outerShdw>
          </a:effectLst>
        </p:spPr>
        <p:txBody>
          <a:bodyPr/>
          <a:lstStyle/>
          <a:p>
            <a:endParaRPr lang="en-US"/>
          </a:p>
        </p:txBody>
      </p:sp>
      <p:pic>
        <p:nvPicPr>
          <p:cNvPr id="12" name="Image 1" descr="preencoded.png"/>
          <p:cNvPicPr>
            <a:picLocks noChangeAspect="1"/>
          </p:cNvPicPr>
          <p:nvPr/>
        </p:nvPicPr>
        <p:blipFill>
          <a:blip r:embed="rId4"/>
          <a:stretch>
            <a:fillRect/>
          </a:stretch>
        </p:blipFill>
        <p:spPr>
          <a:xfrm>
            <a:off x="3328416" y="1234440"/>
            <a:ext cx="292608" cy="292608"/>
          </a:xfrm>
          <a:prstGeom prst="rect">
            <a:avLst/>
          </a:prstGeom>
        </p:spPr>
      </p:pic>
      <p:sp>
        <p:nvSpPr>
          <p:cNvPr id="13" name="Text 9"/>
          <p:cNvSpPr/>
          <p:nvPr/>
        </p:nvSpPr>
        <p:spPr>
          <a:xfrm>
            <a:off x="3703320" y="1188720"/>
            <a:ext cx="365760" cy="256032"/>
          </a:xfrm>
          <a:prstGeom prst="rect">
            <a:avLst/>
          </a:prstGeom>
          <a:noFill/>
          <a:ln/>
        </p:spPr>
        <p:txBody>
          <a:bodyPr wrap="square" rtlCol="0" anchor="ctr"/>
          <a:lstStyle/>
          <a:p>
            <a:pPr marL="0" indent="0">
              <a:buNone/>
            </a:pPr>
            <a:r>
              <a:rPr lang="en-US" sz="900" b="1" dirty="0">
                <a:solidFill>
                  <a:srgbClr val="E74C3C"/>
                </a:solidFill>
                <a:latin typeface="Calibri" pitchFamily="34" charset="0"/>
                <a:ea typeface="Calibri" pitchFamily="34" charset="-122"/>
                <a:cs typeface="Calibri" pitchFamily="34" charset="-120"/>
              </a:rPr>
              <a:t>05</a:t>
            </a:r>
            <a:endParaRPr lang="en-US" sz="900" dirty="0"/>
          </a:p>
        </p:txBody>
      </p:sp>
      <p:sp>
        <p:nvSpPr>
          <p:cNvPr id="14" name="Text 10"/>
          <p:cNvSpPr/>
          <p:nvPr/>
        </p:nvSpPr>
        <p:spPr>
          <a:xfrm>
            <a:off x="3703320" y="1371600"/>
            <a:ext cx="2240280" cy="365760"/>
          </a:xfrm>
          <a:prstGeom prst="rect">
            <a:avLst/>
          </a:prstGeom>
          <a:noFill/>
          <a:ln/>
        </p:spPr>
        <p:txBody>
          <a:bodyPr wrap="square" rtlCol="0" anchor="ctr"/>
          <a:lstStyle/>
          <a:p>
            <a:pPr marL="0" indent="0">
              <a:buNone/>
            </a:pPr>
            <a:r>
              <a:rPr lang="en-US" sz="1000" b="1" dirty="0">
                <a:solidFill>
                  <a:srgbClr val="F5F0E8"/>
                </a:solidFill>
                <a:latin typeface="Calibri" pitchFamily="34" charset="0"/>
                <a:ea typeface="Calibri" pitchFamily="34" charset="-122"/>
                <a:cs typeface="Calibri" pitchFamily="34" charset="-120"/>
              </a:rPr>
              <a:t>Behavioral Finance</a:t>
            </a:r>
            <a:endParaRPr lang="en-US" sz="1000" dirty="0"/>
          </a:p>
        </p:txBody>
      </p:sp>
      <p:sp>
        <p:nvSpPr>
          <p:cNvPr id="15" name="Text 11"/>
          <p:cNvSpPr/>
          <p:nvPr/>
        </p:nvSpPr>
        <p:spPr>
          <a:xfrm>
            <a:off x="3300984" y="1755648"/>
            <a:ext cx="2633472" cy="402336"/>
          </a:xfrm>
          <a:prstGeom prst="rect">
            <a:avLst/>
          </a:prstGeom>
          <a:noFill/>
          <a:ln/>
        </p:spPr>
        <p:txBody>
          <a:bodyPr wrap="square" rtlCol="0" anchor="ctr"/>
          <a:lstStyle/>
          <a:p>
            <a:pPr marL="0" indent="0">
              <a:buNone/>
            </a:pPr>
            <a:r>
              <a:rPr lang="en-US" sz="850" dirty="0">
                <a:solidFill>
                  <a:srgbClr val="AA8888"/>
                </a:solidFill>
                <a:latin typeface="Calibri" pitchFamily="34" charset="0"/>
                <a:ea typeface="Calibri" pitchFamily="34" charset="-122"/>
                <a:cs typeface="Calibri" pitchFamily="34" charset="-120"/>
              </a:rPr>
              <a:t>Cognitive biases, fear, greed &amp; emotional decision-making in trading</a:t>
            </a:r>
            <a:endParaRPr lang="en-US" sz="850" dirty="0"/>
          </a:p>
        </p:txBody>
      </p:sp>
      <p:sp>
        <p:nvSpPr>
          <p:cNvPr id="16" name="Shape 12"/>
          <p:cNvSpPr/>
          <p:nvPr/>
        </p:nvSpPr>
        <p:spPr>
          <a:xfrm>
            <a:off x="6181344" y="1097280"/>
            <a:ext cx="2834640" cy="1115568"/>
          </a:xfrm>
          <a:prstGeom prst="rect">
            <a:avLst/>
          </a:prstGeom>
          <a:solidFill>
            <a:srgbClr val="2C1010"/>
          </a:solidFill>
          <a:ln w="6350">
            <a:solidFill>
              <a:srgbClr val="C0392B"/>
            </a:solidFill>
            <a:prstDash val="solid"/>
          </a:ln>
          <a:effectLst>
            <a:outerShdw blurRad="101600" dist="38100" dir="8100000" algn="bl" rotWithShape="0">
              <a:srgbClr val="000000">
                <a:alpha val="12000"/>
              </a:srgbClr>
            </a:outerShdw>
          </a:effectLst>
        </p:spPr>
        <p:txBody>
          <a:bodyPr/>
          <a:lstStyle/>
          <a:p>
            <a:endParaRPr lang="en-US"/>
          </a:p>
        </p:txBody>
      </p:sp>
      <p:pic>
        <p:nvPicPr>
          <p:cNvPr id="17" name="Image 2" descr="preencoded.png"/>
          <p:cNvPicPr>
            <a:picLocks noChangeAspect="1"/>
          </p:cNvPicPr>
          <p:nvPr/>
        </p:nvPicPr>
        <p:blipFill>
          <a:blip r:embed="rId5"/>
          <a:stretch>
            <a:fillRect/>
          </a:stretch>
        </p:blipFill>
        <p:spPr>
          <a:xfrm>
            <a:off x="6318504" y="1234440"/>
            <a:ext cx="292608" cy="292608"/>
          </a:xfrm>
          <a:prstGeom prst="rect">
            <a:avLst/>
          </a:prstGeom>
        </p:spPr>
      </p:pic>
      <p:sp>
        <p:nvSpPr>
          <p:cNvPr id="18" name="Text 13"/>
          <p:cNvSpPr/>
          <p:nvPr/>
        </p:nvSpPr>
        <p:spPr>
          <a:xfrm>
            <a:off x="6693408" y="1188720"/>
            <a:ext cx="365760" cy="256032"/>
          </a:xfrm>
          <a:prstGeom prst="rect">
            <a:avLst/>
          </a:prstGeom>
          <a:noFill/>
          <a:ln/>
        </p:spPr>
        <p:txBody>
          <a:bodyPr wrap="square" rtlCol="0" anchor="ctr"/>
          <a:lstStyle/>
          <a:p>
            <a:pPr marL="0" indent="0">
              <a:buNone/>
            </a:pPr>
            <a:r>
              <a:rPr lang="en-US" sz="900" b="1" dirty="0">
                <a:solidFill>
                  <a:srgbClr val="E74C3C"/>
                </a:solidFill>
                <a:latin typeface="Calibri" pitchFamily="34" charset="0"/>
                <a:ea typeface="Calibri" pitchFamily="34" charset="-122"/>
                <a:cs typeface="Calibri" pitchFamily="34" charset="-120"/>
              </a:rPr>
              <a:t>08</a:t>
            </a:r>
            <a:endParaRPr lang="en-US" sz="900" dirty="0"/>
          </a:p>
        </p:txBody>
      </p:sp>
      <p:sp>
        <p:nvSpPr>
          <p:cNvPr id="19" name="Text 14"/>
          <p:cNvSpPr/>
          <p:nvPr/>
        </p:nvSpPr>
        <p:spPr>
          <a:xfrm>
            <a:off x="6693408" y="1371600"/>
            <a:ext cx="2240280" cy="365760"/>
          </a:xfrm>
          <a:prstGeom prst="rect">
            <a:avLst/>
          </a:prstGeom>
          <a:noFill/>
          <a:ln/>
        </p:spPr>
        <p:txBody>
          <a:bodyPr wrap="square" rtlCol="0" anchor="ctr"/>
          <a:lstStyle/>
          <a:p>
            <a:pPr marL="0" indent="0">
              <a:buNone/>
            </a:pPr>
            <a:r>
              <a:rPr lang="en-US" sz="1000" b="1" dirty="0">
                <a:solidFill>
                  <a:srgbClr val="F5F0E8"/>
                </a:solidFill>
                <a:latin typeface="Calibri" pitchFamily="34" charset="0"/>
                <a:ea typeface="Calibri" pitchFamily="34" charset="-122"/>
                <a:cs typeface="Calibri" pitchFamily="34" charset="-120"/>
              </a:rPr>
              <a:t>Hedge Fund Strategies</a:t>
            </a:r>
            <a:endParaRPr lang="en-US" sz="1000" dirty="0"/>
          </a:p>
        </p:txBody>
      </p:sp>
      <p:sp>
        <p:nvSpPr>
          <p:cNvPr id="20" name="Text 15"/>
          <p:cNvSpPr/>
          <p:nvPr/>
        </p:nvSpPr>
        <p:spPr>
          <a:xfrm>
            <a:off x="6291072" y="1755648"/>
            <a:ext cx="2633472" cy="402336"/>
          </a:xfrm>
          <a:prstGeom prst="rect">
            <a:avLst/>
          </a:prstGeom>
          <a:noFill/>
          <a:ln/>
        </p:spPr>
        <p:txBody>
          <a:bodyPr wrap="square" rtlCol="0" anchor="ctr"/>
          <a:lstStyle/>
          <a:p>
            <a:pPr marL="0" indent="0">
              <a:buNone/>
            </a:pPr>
            <a:r>
              <a:rPr lang="en-US" sz="850" dirty="0">
                <a:solidFill>
                  <a:srgbClr val="AA8888"/>
                </a:solidFill>
                <a:latin typeface="Calibri" pitchFamily="34" charset="0"/>
                <a:ea typeface="Calibri" pitchFamily="34" charset="-122"/>
                <a:cs typeface="Calibri" pitchFamily="34" charset="-120"/>
              </a:rPr>
              <a:t>Long/short equity, global macro, relative value &amp; quant approaches</a:t>
            </a:r>
            <a:endParaRPr lang="en-US" sz="850" dirty="0"/>
          </a:p>
        </p:txBody>
      </p:sp>
      <p:sp>
        <p:nvSpPr>
          <p:cNvPr id="21" name="Shape 16"/>
          <p:cNvSpPr/>
          <p:nvPr/>
        </p:nvSpPr>
        <p:spPr>
          <a:xfrm>
            <a:off x="201168" y="2331720"/>
            <a:ext cx="2834640" cy="1115568"/>
          </a:xfrm>
          <a:prstGeom prst="rect">
            <a:avLst/>
          </a:prstGeom>
          <a:solidFill>
            <a:srgbClr val="2C1010"/>
          </a:solidFill>
          <a:ln w="6350">
            <a:solidFill>
              <a:srgbClr val="C0392B"/>
            </a:solidFill>
            <a:prstDash val="solid"/>
          </a:ln>
          <a:effectLst>
            <a:outerShdw blurRad="101600" dist="38100" dir="8100000" algn="bl" rotWithShape="0">
              <a:srgbClr val="000000">
                <a:alpha val="12000"/>
              </a:srgbClr>
            </a:outerShdw>
          </a:effectLst>
        </p:spPr>
        <p:txBody>
          <a:bodyPr/>
          <a:lstStyle/>
          <a:p>
            <a:endParaRPr lang="en-US"/>
          </a:p>
        </p:txBody>
      </p:sp>
      <p:pic>
        <p:nvPicPr>
          <p:cNvPr id="22" name="Image 3" descr="preencoded.png"/>
          <p:cNvPicPr>
            <a:picLocks noChangeAspect="1"/>
          </p:cNvPicPr>
          <p:nvPr/>
        </p:nvPicPr>
        <p:blipFill>
          <a:blip r:embed="rId6"/>
          <a:stretch>
            <a:fillRect/>
          </a:stretch>
        </p:blipFill>
        <p:spPr>
          <a:xfrm>
            <a:off x="338328" y="2468880"/>
            <a:ext cx="292608" cy="292608"/>
          </a:xfrm>
          <a:prstGeom prst="rect">
            <a:avLst/>
          </a:prstGeom>
        </p:spPr>
      </p:pic>
      <p:sp>
        <p:nvSpPr>
          <p:cNvPr id="23" name="Text 17"/>
          <p:cNvSpPr/>
          <p:nvPr/>
        </p:nvSpPr>
        <p:spPr>
          <a:xfrm>
            <a:off x="713232" y="2423160"/>
            <a:ext cx="365760" cy="256032"/>
          </a:xfrm>
          <a:prstGeom prst="rect">
            <a:avLst/>
          </a:prstGeom>
          <a:noFill/>
          <a:ln/>
        </p:spPr>
        <p:txBody>
          <a:bodyPr wrap="square" rtlCol="0" anchor="ctr"/>
          <a:lstStyle/>
          <a:p>
            <a:pPr marL="0" indent="0">
              <a:buNone/>
            </a:pPr>
            <a:r>
              <a:rPr lang="en-US" sz="900" b="1" dirty="0">
                <a:solidFill>
                  <a:srgbClr val="E74C3C"/>
                </a:solidFill>
                <a:latin typeface="Calibri" pitchFamily="34" charset="0"/>
                <a:ea typeface="Calibri" pitchFamily="34" charset="-122"/>
                <a:cs typeface="Calibri" pitchFamily="34" charset="-120"/>
              </a:rPr>
              <a:t>11</a:t>
            </a:r>
            <a:endParaRPr lang="en-US" sz="900" dirty="0"/>
          </a:p>
        </p:txBody>
      </p:sp>
      <p:sp>
        <p:nvSpPr>
          <p:cNvPr id="24" name="Text 18"/>
          <p:cNvSpPr/>
          <p:nvPr/>
        </p:nvSpPr>
        <p:spPr>
          <a:xfrm>
            <a:off x="713232" y="2606040"/>
            <a:ext cx="2240280" cy="365760"/>
          </a:xfrm>
          <a:prstGeom prst="rect">
            <a:avLst/>
          </a:prstGeom>
          <a:noFill/>
          <a:ln/>
        </p:spPr>
        <p:txBody>
          <a:bodyPr wrap="square" rtlCol="0" anchor="ctr"/>
          <a:lstStyle/>
          <a:p>
            <a:pPr marL="0" indent="0">
              <a:buNone/>
            </a:pPr>
            <a:r>
              <a:rPr lang="en-US" sz="1000" b="1" dirty="0">
                <a:solidFill>
                  <a:srgbClr val="F5F0E8"/>
                </a:solidFill>
                <a:latin typeface="Calibri" pitchFamily="34" charset="0"/>
                <a:ea typeface="Calibri" pitchFamily="34" charset="-122"/>
                <a:cs typeface="Calibri" pitchFamily="34" charset="-120"/>
              </a:rPr>
              <a:t>Market Microstructure</a:t>
            </a:r>
            <a:endParaRPr lang="en-US" sz="1000" dirty="0"/>
          </a:p>
        </p:txBody>
      </p:sp>
      <p:sp>
        <p:nvSpPr>
          <p:cNvPr id="25" name="Text 19"/>
          <p:cNvSpPr/>
          <p:nvPr/>
        </p:nvSpPr>
        <p:spPr>
          <a:xfrm>
            <a:off x="310896" y="2990088"/>
            <a:ext cx="2633472" cy="402336"/>
          </a:xfrm>
          <a:prstGeom prst="rect">
            <a:avLst/>
          </a:prstGeom>
          <a:noFill/>
          <a:ln/>
        </p:spPr>
        <p:txBody>
          <a:bodyPr wrap="square" rtlCol="0" anchor="ctr"/>
          <a:lstStyle/>
          <a:p>
            <a:pPr marL="0" indent="0">
              <a:buNone/>
            </a:pPr>
            <a:r>
              <a:rPr lang="en-US" sz="850" dirty="0">
                <a:solidFill>
                  <a:srgbClr val="AA8888"/>
                </a:solidFill>
                <a:latin typeface="Calibri" pitchFamily="34" charset="0"/>
                <a:ea typeface="Calibri" pitchFamily="34" charset="-122"/>
                <a:cs typeface="Calibri" pitchFamily="34" charset="-120"/>
              </a:rPr>
              <a:t>Bid/ask dynamics, order books, price discovery &amp; execution mechanics</a:t>
            </a:r>
            <a:endParaRPr lang="en-US" sz="850" dirty="0"/>
          </a:p>
        </p:txBody>
      </p:sp>
      <p:sp>
        <p:nvSpPr>
          <p:cNvPr id="26" name="Shape 20"/>
          <p:cNvSpPr/>
          <p:nvPr/>
        </p:nvSpPr>
        <p:spPr>
          <a:xfrm>
            <a:off x="3191256" y="2331720"/>
            <a:ext cx="2834640" cy="1115568"/>
          </a:xfrm>
          <a:prstGeom prst="rect">
            <a:avLst/>
          </a:prstGeom>
          <a:solidFill>
            <a:srgbClr val="2C1010"/>
          </a:solidFill>
          <a:ln w="6350">
            <a:solidFill>
              <a:srgbClr val="C0392B"/>
            </a:solidFill>
            <a:prstDash val="solid"/>
          </a:ln>
          <a:effectLst>
            <a:outerShdw blurRad="101600" dist="38100" dir="8100000" algn="bl" rotWithShape="0">
              <a:srgbClr val="000000">
                <a:alpha val="12000"/>
              </a:srgbClr>
            </a:outerShdw>
          </a:effectLst>
        </p:spPr>
        <p:txBody>
          <a:bodyPr/>
          <a:lstStyle/>
          <a:p>
            <a:endParaRPr lang="en-US"/>
          </a:p>
        </p:txBody>
      </p:sp>
      <p:pic>
        <p:nvPicPr>
          <p:cNvPr id="27" name="Image 4" descr="preencoded.png"/>
          <p:cNvPicPr>
            <a:picLocks noChangeAspect="1"/>
          </p:cNvPicPr>
          <p:nvPr/>
        </p:nvPicPr>
        <p:blipFill>
          <a:blip r:embed="rId7"/>
          <a:stretch>
            <a:fillRect/>
          </a:stretch>
        </p:blipFill>
        <p:spPr>
          <a:xfrm>
            <a:off x="3328416" y="2468880"/>
            <a:ext cx="292608" cy="292608"/>
          </a:xfrm>
          <a:prstGeom prst="rect">
            <a:avLst/>
          </a:prstGeom>
        </p:spPr>
      </p:pic>
      <p:sp>
        <p:nvSpPr>
          <p:cNvPr id="28" name="Text 21"/>
          <p:cNvSpPr/>
          <p:nvPr/>
        </p:nvSpPr>
        <p:spPr>
          <a:xfrm>
            <a:off x="3703320" y="2423160"/>
            <a:ext cx="365760" cy="256032"/>
          </a:xfrm>
          <a:prstGeom prst="rect">
            <a:avLst/>
          </a:prstGeom>
          <a:noFill/>
          <a:ln/>
        </p:spPr>
        <p:txBody>
          <a:bodyPr wrap="square" rtlCol="0" anchor="ctr"/>
          <a:lstStyle/>
          <a:p>
            <a:pPr marL="0" indent="0">
              <a:buNone/>
            </a:pPr>
            <a:r>
              <a:rPr lang="en-US" sz="900" b="1" dirty="0">
                <a:solidFill>
                  <a:srgbClr val="E74C3C"/>
                </a:solidFill>
                <a:latin typeface="Calibri" pitchFamily="34" charset="0"/>
                <a:ea typeface="Calibri" pitchFamily="34" charset="-122"/>
                <a:cs typeface="Calibri" pitchFamily="34" charset="-120"/>
              </a:rPr>
              <a:t>15</a:t>
            </a:r>
            <a:endParaRPr lang="en-US" sz="900" dirty="0"/>
          </a:p>
        </p:txBody>
      </p:sp>
      <p:sp>
        <p:nvSpPr>
          <p:cNvPr id="29" name="Text 22"/>
          <p:cNvSpPr/>
          <p:nvPr/>
        </p:nvSpPr>
        <p:spPr>
          <a:xfrm>
            <a:off x="3703320" y="2606040"/>
            <a:ext cx="2240280" cy="365760"/>
          </a:xfrm>
          <a:prstGeom prst="rect">
            <a:avLst/>
          </a:prstGeom>
          <a:noFill/>
          <a:ln/>
        </p:spPr>
        <p:txBody>
          <a:bodyPr wrap="square" rtlCol="0" anchor="ctr"/>
          <a:lstStyle/>
          <a:p>
            <a:pPr marL="0" indent="0">
              <a:buNone/>
            </a:pPr>
            <a:r>
              <a:rPr lang="en-US" sz="1000" b="1" dirty="0">
                <a:solidFill>
                  <a:srgbClr val="F5F0E8"/>
                </a:solidFill>
                <a:latin typeface="Calibri" pitchFamily="34" charset="0"/>
                <a:ea typeface="Calibri" pitchFamily="34" charset="-122"/>
                <a:cs typeface="Calibri" pitchFamily="34" charset="-120"/>
              </a:rPr>
              <a:t>Professional Trading Playbooks</a:t>
            </a:r>
            <a:endParaRPr lang="en-US" sz="1000" dirty="0"/>
          </a:p>
        </p:txBody>
      </p:sp>
      <p:sp>
        <p:nvSpPr>
          <p:cNvPr id="30" name="Text 23"/>
          <p:cNvSpPr/>
          <p:nvPr/>
        </p:nvSpPr>
        <p:spPr>
          <a:xfrm>
            <a:off x="3300984" y="2990088"/>
            <a:ext cx="2633472" cy="402336"/>
          </a:xfrm>
          <a:prstGeom prst="rect">
            <a:avLst/>
          </a:prstGeom>
          <a:noFill/>
          <a:ln/>
        </p:spPr>
        <p:txBody>
          <a:bodyPr wrap="square" rtlCol="0" anchor="ctr"/>
          <a:lstStyle/>
          <a:p>
            <a:pPr marL="0" indent="0">
              <a:buNone/>
            </a:pPr>
            <a:r>
              <a:rPr lang="en-US" sz="850" dirty="0">
                <a:solidFill>
                  <a:srgbClr val="AA8888"/>
                </a:solidFill>
                <a:latin typeface="Calibri" pitchFamily="34" charset="0"/>
                <a:ea typeface="Calibri" pitchFamily="34" charset="-122"/>
                <a:cs typeface="Calibri" pitchFamily="34" charset="-120"/>
              </a:rPr>
              <a:t>Structured playbooks with entries, exits, setup criteria &amp; risk rules</a:t>
            </a:r>
            <a:endParaRPr lang="en-US" sz="850" dirty="0"/>
          </a:p>
        </p:txBody>
      </p:sp>
      <p:sp>
        <p:nvSpPr>
          <p:cNvPr id="31" name="Shape 24"/>
          <p:cNvSpPr/>
          <p:nvPr/>
        </p:nvSpPr>
        <p:spPr>
          <a:xfrm>
            <a:off x="6181344" y="2331720"/>
            <a:ext cx="2834640" cy="1115568"/>
          </a:xfrm>
          <a:prstGeom prst="rect">
            <a:avLst/>
          </a:prstGeom>
          <a:solidFill>
            <a:srgbClr val="2C1010"/>
          </a:solidFill>
          <a:ln w="6350">
            <a:solidFill>
              <a:srgbClr val="C0392B"/>
            </a:solidFill>
            <a:prstDash val="solid"/>
          </a:ln>
          <a:effectLst>
            <a:outerShdw blurRad="101600" dist="38100" dir="8100000" algn="bl" rotWithShape="0">
              <a:srgbClr val="000000">
                <a:alpha val="12000"/>
              </a:srgbClr>
            </a:outerShdw>
          </a:effectLst>
        </p:spPr>
        <p:txBody>
          <a:bodyPr/>
          <a:lstStyle/>
          <a:p>
            <a:endParaRPr lang="en-US"/>
          </a:p>
        </p:txBody>
      </p:sp>
      <p:pic>
        <p:nvPicPr>
          <p:cNvPr id="32" name="Image 5" descr="preencoded.png"/>
          <p:cNvPicPr>
            <a:picLocks noChangeAspect="1"/>
          </p:cNvPicPr>
          <p:nvPr/>
        </p:nvPicPr>
        <p:blipFill>
          <a:blip r:embed="rId8"/>
          <a:stretch>
            <a:fillRect/>
          </a:stretch>
        </p:blipFill>
        <p:spPr>
          <a:xfrm>
            <a:off x="6318504" y="2468880"/>
            <a:ext cx="292608" cy="292608"/>
          </a:xfrm>
          <a:prstGeom prst="rect">
            <a:avLst/>
          </a:prstGeom>
        </p:spPr>
      </p:pic>
      <p:sp>
        <p:nvSpPr>
          <p:cNvPr id="33" name="Text 25"/>
          <p:cNvSpPr/>
          <p:nvPr/>
        </p:nvSpPr>
        <p:spPr>
          <a:xfrm>
            <a:off x="6693408" y="2423160"/>
            <a:ext cx="365760" cy="256032"/>
          </a:xfrm>
          <a:prstGeom prst="rect">
            <a:avLst/>
          </a:prstGeom>
          <a:noFill/>
          <a:ln/>
        </p:spPr>
        <p:txBody>
          <a:bodyPr wrap="square" rtlCol="0" anchor="ctr"/>
          <a:lstStyle/>
          <a:p>
            <a:pPr marL="0" indent="0">
              <a:buNone/>
            </a:pPr>
            <a:r>
              <a:rPr lang="en-US" sz="900" b="1" dirty="0">
                <a:solidFill>
                  <a:srgbClr val="E74C3C"/>
                </a:solidFill>
                <a:latin typeface="Calibri" pitchFamily="34" charset="0"/>
                <a:ea typeface="Calibri" pitchFamily="34" charset="-122"/>
                <a:cs typeface="Calibri" pitchFamily="34" charset="-120"/>
              </a:rPr>
              <a:t>19</a:t>
            </a:r>
            <a:endParaRPr lang="en-US" sz="900" dirty="0"/>
          </a:p>
        </p:txBody>
      </p:sp>
      <p:sp>
        <p:nvSpPr>
          <p:cNvPr id="34" name="Text 26"/>
          <p:cNvSpPr/>
          <p:nvPr/>
        </p:nvSpPr>
        <p:spPr>
          <a:xfrm>
            <a:off x="6693408" y="2606040"/>
            <a:ext cx="2240280" cy="365760"/>
          </a:xfrm>
          <a:prstGeom prst="rect">
            <a:avLst/>
          </a:prstGeom>
          <a:noFill/>
          <a:ln/>
        </p:spPr>
        <p:txBody>
          <a:bodyPr wrap="square" rtlCol="0" anchor="ctr"/>
          <a:lstStyle/>
          <a:p>
            <a:pPr marL="0" indent="0">
              <a:buNone/>
            </a:pPr>
            <a:r>
              <a:rPr lang="en-US" sz="1000" b="1" dirty="0">
                <a:solidFill>
                  <a:srgbClr val="F5F0E8"/>
                </a:solidFill>
                <a:latin typeface="Calibri" pitchFamily="34" charset="0"/>
                <a:ea typeface="Calibri" pitchFamily="34" charset="-122"/>
                <a:cs typeface="Calibri" pitchFamily="34" charset="-120"/>
              </a:rPr>
              <a:t>Specialised Trading Courses</a:t>
            </a:r>
            <a:endParaRPr lang="en-US" sz="1000" dirty="0"/>
          </a:p>
        </p:txBody>
      </p:sp>
      <p:sp>
        <p:nvSpPr>
          <p:cNvPr id="35" name="Text 27"/>
          <p:cNvSpPr/>
          <p:nvPr/>
        </p:nvSpPr>
        <p:spPr>
          <a:xfrm>
            <a:off x="6291072" y="2990088"/>
            <a:ext cx="2633472" cy="402336"/>
          </a:xfrm>
          <a:prstGeom prst="rect">
            <a:avLst/>
          </a:prstGeom>
          <a:noFill/>
          <a:ln/>
        </p:spPr>
        <p:txBody>
          <a:bodyPr wrap="square" rtlCol="0" anchor="ctr"/>
          <a:lstStyle/>
          <a:p>
            <a:pPr marL="0" indent="0">
              <a:buNone/>
            </a:pPr>
            <a:r>
              <a:rPr lang="en-US" sz="850" dirty="0">
                <a:solidFill>
                  <a:srgbClr val="AA8888"/>
                </a:solidFill>
                <a:latin typeface="Calibri" pitchFamily="34" charset="0"/>
                <a:ea typeface="Calibri" pitchFamily="34" charset="-122"/>
                <a:cs typeface="Calibri" pitchFamily="34" charset="-120"/>
              </a:rPr>
              <a:t>Advanced niche topics deepening expertise in high-value strategic areas</a:t>
            </a:r>
            <a:endParaRPr lang="en-US" sz="850" dirty="0"/>
          </a:p>
        </p:txBody>
      </p:sp>
      <p:sp>
        <p:nvSpPr>
          <p:cNvPr id="36" name="Shape 28"/>
          <p:cNvSpPr/>
          <p:nvPr/>
        </p:nvSpPr>
        <p:spPr>
          <a:xfrm>
            <a:off x="201168" y="3566160"/>
            <a:ext cx="2834640" cy="1115568"/>
          </a:xfrm>
          <a:prstGeom prst="rect">
            <a:avLst/>
          </a:prstGeom>
          <a:solidFill>
            <a:srgbClr val="2C1010"/>
          </a:solidFill>
          <a:ln w="6350">
            <a:solidFill>
              <a:srgbClr val="C0392B"/>
            </a:solidFill>
            <a:prstDash val="solid"/>
          </a:ln>
          <a:effectLst>
            <a:outerShdw blurRad="101600" dist="38100" dir="8100000" algn="bl" rotWithShape="0">
              <a:srgbClr val="000000">
                <a:alpha val="12000"/>
              </a:srgbClr>
            </a:outerShdw>
          </a:effectLst>
        </p:spPr>
        <p:txBody>
          <a:bodyPr/>
          <a:lstStyle/>
          <a:p>
            <a:endParaRPr lang="en-US"/>
          </a:p>
        </p:txBody>
      </p:sp>
      <p:pic>
        <p:nvPicPr>
          <p:cNvPr id="37" name="Image 6" descr="preencoded.png"/>
          <p:cNvPicPr>
            <a:picLocks noChangeAspect="1"/>
          </p:cNvPicPr>
          <p:nvPr/>
        </p:nvPicPr>
        <p:blipFill>
          <a:blip r:embed="rId9"/>
          <a:stretch>
            <a:fillRect/>
          </a:stretch>
        </p:blipFill>
        <p:spPr>
          <a:xfrm>
            <a:off x="338328" y="3703320"/>
            <a:ext cx="292608" cy="292608"/>
          </a:xfrm>
          <a:prstGeom prst="rect">
            <a:avLst/>
          </a:prstGeom>
        </p:spPr>
      </p:pic>
      <p:sp>
        <p:nvSpPr>
          <p:cNvPr id="38" name="Text 29"/>
          <p:cNvSpPr/>
          <p:nvPr/>
        </p:nvSpPr>
        <p:spPr>
          <a:xfrm>
            <a:off x="713232" y="3657600"/>
            <a:ext cx="365760" cy="256032"/>
          </a:xfrm>
          <a:prstGeom prst="rect">
            <a:avLst/>
          </a:prstGeom>
          <a:noFill/>
          <a:ln/>
        </p:spPr>
        <p:txBody>
          <a:bodyPr wrap="square" rtlCol="0" anchor="ctr"/>
          <a:lstStyle/>
          <a:p>
            <a:pPr marL="0" indent="0">
              <a:buNone/>
            </a:pPr>
            <a:r>
              <a:rPr lang="en-US" sz="900" b="1" dirty="0">
                <a:solidFill>
                  <a:srgbClr val="E74C3C"/>
                </a:solidFill>
                <a:latin typeface="Calibri" pitchFamily="34" charset="0"/>
                <a:ea typeface="Calibri" pitchFamily="34" charset="-122"/>
                <a:cs typeface="Calibri" pitchFamily="34" charset="-120"/>
              </a:rPr>
              <a:t>22</a:t>
            </a:r>
            <a:endParaRPr lang="en-US" sz="900" dirty="0"/>
          </a:p>
        </p:txBody>
      </p:sp>
      <p:sp>
        <p:nvSpPr>
          <p:cNvPr id="39" name="Text 30"/>
          <p:cNvSpPr/>
          <p:nvPr/>
        </p:nvSpPr>
        <p:spPr>
          <a:xfrm>
            <a:off x="713232" y="3840480"/>
            <a:ext cx="2240280" cy="365760"/>
          </a:xfrm>
          <a:prstGeom prst="rect">
            <a:avLst/>
          </a:prstGeom>
          <a:noFill/>
          <a:ln/>
        </p:spPr>
        <p:txBody>
          <a:bodyPr wrap="square" rtlCol="0" anchor="ctr"/>
          <a:lstStyle/>
          <a:p>
            <a:pPr marL="0" indent="0">
              <a:buNone/>
            </a:pPr>
            <a:r>
              <a:rPr lang="en-US" sz="1000" b="1" dirty="0">
                <a:solidFill>
                  <a:srgbClr val="F5F0E8"/>
                </a:solidFill>
                <a:latin typeface="Calibri" pitchFamily="34" charset="0"/>
                <a:ea typeface="Calibri" pitchFamily="34" charset="-122"/>
                <a:cs typeface="Calibri" pitchFamily="34" charset="-120"/>
              </a:rPr>
              <a:t>Trader Performance Analytics &amp; Metrics</a:t>
            </a:r>
            <a:endParaRPr lang="en-US" sz="1000" dirty="0"/>
          </a:p>
        </p:txBody>
      </p:sp>
      <p:sp>
        <p:nvSpPr>
          <p:cNvPr id="40" name="Text 31"/>
          <p:cNvSpPr/>
          <p:nvPr/>
        </p:nvSpPr>
        <p:spPr>
          <a:xfrm>
            <a:off x="310896" y="4224528"/>
            <a:ext cx="2633472" cy="402336"/>
          </a:xfrm>
          <a:prstGeom prst="rect">
            <a:avLst/>
          </a:prstGeom>
          <a:noFill/>
          <a:ln/>
        </p:spPr>
        <p:txBody>
          <a:bodyPr wrap="square" rtlCol="0" anchor="ctr"/>
          <a:lstStyle/>
          <a:p>
            <a:pPr marL="0" indent="0">
              <a:buNone/>
            </a:pPr>
            <a:r>
              <a:rPr lang="en-US" sz="850" dirty="0">
                <a:solidFill>
                  <a:srgbClr val="AA8888"/>
                </a:solidFill>
                <a:latin typeface="Calibri" pitchFamily="34" charset="0"/>
                <a:ea typeface="Calibri" pitchFamily="34" charset="-122"/>
                <a:cs typeface="Calibri" pitchFamily="34" charset="-120"/>
              </a:rPr>
              <a:t>Win rate, drawdown, risk-reward, profit factor &amp; Sharpe ratio</a:t>
            </a:r>
            <a:endParaRPr lang="en-US" sz="850" dirty="0"/>
          </a:p>
        </p:txBody>
      </p:sp>
      <p:sp>
        <p:nvSpPr>
          <p:cNvPr id="41" name="Shape 32"/>
          <p:cNvSpPr/>
          <p:nvPr/>
        </p:nvSpPr>
        <p:spPr>
          <a:xfrm>
            <a:off x="3191256" y="3566160"/>
            <a:ext cx="2834640" cy="1115568"/>
          </a:xfrm>
          <a:prstGeom prst="rect">
            <a:avLst/>
          </a:prstGeom>
          <a:solidFill>
            <a:srgbClr val="2C1010"/>
          </a:solidFill>
          <a:ln w="6350">
            <a:solidFill>
              <a:srgbClr val="C0392B"/>
            </a:solidFill>
            <a:prstDash val="solid"/>
          </a:ln>
          <a:effectLst>
            <a:outerShdw blurRad="101600" dist="38100" dir="8100000" algn="bl" rotWithShape="0">
              <a:srgbClr val="000000">
                <a:alpha val="12000"/>
              </a:srgbClr>
            </a:outerShdw>
          </a:effectLst>
        </p:spPr>
        <p:txBody>
          <a:bodyPr/>
          <a:lstStyle/>
          <a:p>
            <a:endParaRPr lang="en-US"/>
          </a:p>
        </p:txBody>
      </p:sp>
      <p:pic>
        <p:nvPicPr>
          <p:cNvPr id="42" name="Image 7" descr="preencoded.png"/>
          <p:cNvPicPr>
            <a:picLocks noChangeAspect="1"/>
          </p:cNvPicPr>
          <p:nvPr/>
        </p:nvPicPr>
        <p:blipFill>
          <a:blip r:embed="rId10"/>
          <a:stretch>
            <a:fillRect/>
          </a:stretch>
        </p:blipFill>
        <p:spPr>
          <a:xfrm>
            <a:off x="3328416" y="3703320"/>
            <a:ext cx="292608" cy="292608"/>
          </a:xfrm>
          <a:prstGeom prst="rect">
            <a:avLst/>
          </a:prstGeom>
        </p:spPr>
      </p:pic>
      <p:sp>
        <p:nvSpPr>
          <p:cNvPr id="43" name="Text 33"/>
          <p:cNvSpPr/>
          <p:nvPr/>
        </p:nvSpPr>
        <p:spPr>
          <a:xfrm>
            <a:off x="3703320" y="3657600"/>
            <a:ext cx="365760" cy="256032"/>
          </a:xfrm>
          <a:prstGeom prst="rect">
            <a:avLst/>
          </a:prstGeom>
          <a:noFill/>
          <a:ln/>
        </p:spPr>
        <p:txBody>
          <a:bodyPr wrap="square" rtlCol="0" anchor="ctr"/>
          <a:lstStyle/>
          <a:p>
            <a:pPr marL="0" indent="0">
              <a:buNone/>
            </a:pPr>
            <a:r>
              <a:rPr lang="en-US" sz="900" b="1" dirty="0">
                <a:solidFill>
                  <a:srgbClr val="E74C3C"/>
                </a:solidFill>
                <a:latin typeface="Calibri" pitchFamily="34" charset="0"/>
                <a:ea typeface="Calibri" pitchFamily="34" charset="-122"/>
                <a:cs typeface="Calibri" pitchFamily="34" charset="-120"/>
              </a:rPr>
              <a:t>23</a:t>
            </a:r>
            <a:endParaRPr lang="en-US" sz="900" dirty="0"/>
          </a:p>
        </p:txBody>
      </p:sp>
      <p:sp>
        <p:nvSpPr>
          <p:cNvPr id="44" name="Text 34"/>
          <p:cNvSpPr/>
          <p:nvPr/>
        </p:nvSpPr>
        <p:spPr>
          <a:xfrm>
            <a:off x="3703320" y="3840480"/>
            <a:ext cx="2240280" cy="365760"/>
          </a:xfrm>
          <a:prstGeom prst="rect">
            <a:avLst/>
          </a:prstGeom>
          <a:noFill/>
          <a:ln/>
        </p:spPr>
        <p:txBody>
          <a:bodyPr wrap="square" rtlCol="0" anchor="ctr"/>
          <a:lstStyle/>
          <a:p>
            <a:pPr marL="0" indent="0">
              <a:buNone/>
            </a:pPr>
            <a:r>
              <a:rPr lang="en-US" sz="1000" b="1" dirty="0">
                <a:solidFill>
                  <a:srgbClr val="F5F0E8"/>
                </a:solidFill>
                <a:latin typeface="Calibri" pitchFamily="34" charset="0"/>
                <a:ea typeface="Calibri" pitchFamily="34" charset="-122"/>
                <a:cs typeface="Calibri" pitchFamily="34" charset="-120"/>
              </a:rPr>
              <a:t>Trading Data and Analytics</a:t>
            </a:r>
            <a:endParaRPr lang="en-US" sz="1000" dirty="0"/>
          </a:p>
        </p:txBody>
      </p:sp>
      <p:sp>
        <p:nvSpPr>
          <p:cNvPr id="45" name="Text 35"/>
          <p:cNvSpPr/>
          <p:nvPr/>
        </p:nvSpPr>
        <p:spPr>
          <a:xfrm>
            <a:off x="3300984" y="4224528"/>
            <a:ext cx="2633472" cy="402336"/>
          </a:xfrm>
          <a:prstGeom prst="rect">
            <a:avLst/>
          </a:prstGeom>
          <a:noFill/>
          <a:ln/>
        </p:spPr>
        <p:txBody>
          <a:bodyPr wrap="square" rtlCol="0" anchor="ctr"/>
          <a:lstStyle/>
          <a:p>
            <a:pPr marL="0" indent="0">
              <a:buNone/>
            </a:pPr>
            <a:r>
              <a:rPr lang="en-US" sz="850" dirty="0">
                <a:solidFill>
                  <a:srgbClr val="AA8888"/>
                </a:solidFill>
                <a:latin typeface="Calibri" pitchFamily="34" charset="0"/>
                <a:ea typeface="Calibri" pitchFamily="34" charset="-122"/>
                <a:cs typeface="Calibri" pitchFamily="34" charset="-120"/>
              </a:rPr>
              <a:t>Trade data, analytics, journaling &amp; statistical review for improvement</a:t>
            </a:r>
            <a:endParaRPr lang="en-US" sz="850" dirty="0"/>
          </a:p>
        </p:txBody>
      </p:sp>
      <p:sp>
        <p:nvSpPr>
          <p:cNvPr id="46" name="Shape 36"/>
          <p:cNvSpPr/>
          <p:nvPr/>
        </p:nvSpPr>
        <p:spPr>
          <a:xfrm>
            <a:off x="6181344" y="3566160"/>
            <a:ext cx="2834640" cy="1115568"/>
          </a:xfrm>
          <a:prstGeom prst="rect">
            <a:avLst/>
          </a:prstGeom>
          <a:solidFill>
            <a:srgbClr val="2C1010"/>
          </a:solidFill>
          <a:ln w="6350">
            <a:solidFill>
              <a:srgbClr val="C0392B"/>
            </a:solidFill>
            <a:prstDash val="solid"/>
          </a:ln>
          <a:effectLst>
            <a:outerShdw blurRad="101600" dist="38100" dir="8100000" algn="bl" rotWithShape="0">
              <a:srgbClr val="000000">
                <a:alpha val="12000"/>
              </a:srgbClr>
            </a:outerShdw>
          </a:effectLst>
        </p:spPr>
        <p:txBody>
          <a:bodyPr/>
          <a:lstStyle/>
          <a:p>
            <a:endParaRPr lang="en-US"/>
          </a:p>
        </p:txBody>
      </p:sp>
      <p:pic>
        <p:nvPicPr>
          <p:cNvPr id="47" name="Image 8" descr="preencoded.png"/>
          <p:cNvPicPr>
            <a:picLocks noChangeAspect="1"/>
          </p:cNvPicPr>
          <p:nvPr/>
        </p:nvPicPr>
        <p:blipFill>
          <a:blip r:embed="rId11"/>
          <a:stretch>
            <a:fillRect/>
          </a:stretch>
        </p:blipFill>
        <p:spPr>
          <a:xfrm>
            <a:off x="6318504" y="3703320"/>
            <a:ext cx="292608" cy="292608"/>
          </a:xfrm>
          <a:prstGeom prst="rect">
            <a:avLst/>
          </a:prstGeom>
        </p:spPr>
      </p:pic>
      <p:sp>
        <p:nvSpPr>
          <p:cNvPr id="48" name="Text 37"/>
          <p:cNvSpPr/>
          <p:nvPr/>
        </p:nvSpPr>
        <p:spPr>
          <a:xfrm>
            <a:off x="6693408" y="3657600"/>
            <a:ext cx="365760" cy="256032"/>
          </a:xfrm>
          <a:prstGeom prst="rect">
            <a:avLst/>
          </a:prstGeom>
          <a:noFill/>
          <a:ln/>
        </p:spPr>
        <p:txBody>
          <a:bodyPr wrap="square" rtlCol="0" anchor="ctr"/>
          <a:lstStyle/>
          <a:p>
            <a:pPr marL="0" indent="0">
              <a:buNone/>
            </a:pPr>
            <a:r>
              <a:rPr lang="en-US" sz="900" b="1" dirty="0">
                <a:solidFill>
                  <a:srgbClr val="E74C3C"/>
                </a:solidFill>
                <a:latin typeface="Calibri" pitchFamily="34" charset="0"/>
                <a:ea typeface="Calibri" pitchFamily="34" charset="-122"/>
                <a:cs typeface="Calibri" pitchFamily="34" charset="-120"/>
              </a:rPr>
              <a:t>25</a:t>
            </a:r>
            <a:endParaRPr lang="en-US" sz="900" dirty="0"/>
          </a:p>
        </p:txBody>
      </p:sp>
      <p:sp>
        <p:nvSpPr>
          <p:cNvPr id="49" name="Text 38"/>
          <p:cNvSpPr/>
          <p:nvPr/>
        </p:nvSpPr>
        <p:spPr>
          <a:xfrm>
            <a:off x="6693408" y="3840480"/>
            <a:ext cx="2240280" cy="365760"/>
          </a:xfrm>
          <a:prstGeom prst="rect">
            <a:avLst/>
          </a:prstGeom>
          <a:noFill/>
          <a:ln/>
        </p:spPr>
        <p:txBody>
          <a:bodyPr wrap="square" rtlCol="0" anchor="ctr"/>
          <a:lstStyle/>
          <a:p>
            <a:pPr marL="0" indent="0">
              <a:buNone/>
            </a:pPr>
            <a:r>
              <a:rPr lang="en-US" sz="1000" b="1" dirty="0">
                <a:solidFill>
                  <a:srgbClr val="F5F0E8"/>
                </a:solidFill>
                <a:latin typeface="Calibri" pitchFamily="34" charset="0"/>
                <a:ea typeface="Calibri" pitchFamily="34" charset="-122"/>
                <a:cs typeface="Calibri" pitchFamily="34" charset="-120"/>
              </a:rPr>
              <a:t>Unusual Whales Comprehensive Training</a:t>
            </a:r>
            <a:endParaRPr lang="en-US" sz="1000" dirty="0"/>
          </a:p>
        </p:txBody>
      </p:sp>
      <p:sp>
        <p:nvSpPr>
          <p:cNvPr id="50" name="Text 39"/>
          <p:cNvSpPr/>
          <p:nvPr/>
        </p:nvSpPr>
        <p:spPr>
          <a:xfrm>
            <a:off x="6291072" y="4224528"/>
            <a:ext cx="2633472" cy="402336"/>
          </a:xfrm>
          <a:prstGeom prst="rect">
            <a:avLst/>
          </a:prstGeom>
          <a:noFill/>
          <a:ln/>
        </p:spPr>
        <p:txBody>
          <a:bodyPr wrap="square" rtlCol="0" anchor="ctr"/>
          <a:lstStyle/>
          <a:p>
            <a:pPr marL="0" indent="0">
              <a:buNone/>
            </a:pPr>
            <a:r>
              <a:rPr lang="en-US" sz="850" dirty="0">
                <a:solidFill>
                  <a:srgbClr val="AA8888"/>
                </a:solidFill>
                <a:latin typeface="Calibri" pitchFamily="34" charset="0"/>
                <a:ea typeface="Calibri" pitchFamily="34" charset="-122"/>
                <a:cs typeface="Calibri" pitchFamily="34" charset="-120"/>
              </a:rPr>
              <a:t>Unusual Whales tools, options flow data &amp; institutional positioning</a:t>
            </a:r>
            <a:endParaRPr lang="en-US" sz="850" dirty="0"/>
          </a:p>
        </p:txBody>
      </p:sp>
      <p:sp>
        <p:nvSpPr>
          <p:cNvPr id="51" name="Shape 40"/>
          <p:cNvSpPr/>
          <p:nvPr/>
        </p:nvSpPr>
        <p:spPr>
          <a:xfrm>
            <a:off x="201168" y="4800600"/>
            <a:ext cx="2834640" cy="1115568"/>
          </a:xfrm>
          <a:prstGeom prst="rect">
            <a:avLst/>
          </a:prstGeom>
          <a:solidFill>
            <a:srgbClr val="2C1010"/>
          </a:solidFill>
          <a:ln w="6350">
            <a:solidFill>
              <a:srgbClr val="C0392B"/>
            </a:solidFill>
            <a:prstDash val="solid"/>
          </a:ln>
          <a:effectLst>
            <a:outerShdw blurRad="101600" dist="38100" dir="8100000" algn="bl" rotWithShape="0">
              <a:srgbClr val="000000">
                <a:alpha val="12000"/>
              </a:srgbClr>
            </a:outerShdw>
          </a:effectLst>
        </p:spPr>
        <p:txBody>
          <a:bodyPr/>
          <a:lstStyle/>
          <a:p>
            <a:endParaRPr lang="en-US"/>
          </a:p>
        </p:txBody>
      </p:sp>
      <p:pic>
        <p:nvPicPr>
          <p:cNvPr id="52" name="Image 9" descr="preencoded.png"/>
          <p:cNvPicPr>
            <a:picLocks noChangeAspect="1"/>
          </p:cNvPicPr>
          <p:nvPr/>
        </p:nvPicPr>
        <p:blipFill>
          <a:blip r:embed="rId12"/>
          <a:stretch>
            <a:fillRect/>
          </a:stretch>
        </p:blipFill>
        <p:spPr>
          <a:xfrm>
            <a:off x="338328" y="4937760"/>
            <a:ext cx="292608" cy="292608"/>
          </a:xfrm>
          <a:prstGeom prst="rect">
            <a:avLst/>
          </a:prstGeom>
        </p:spPr>
      </p:pic>
      <p:sp>
        <p:nvSpPr>
          <p:cNvPr id="53" name="Text 41"/>
          <p:cNvSpPr/>
          <p:nvPr/>
        </p:nvSpPr>
        <p:spPr>
          <a:xfrm>
            <a:off x="713232" y="4892040"/>
            <a:ext cx="365760" cy="256032"/>
          </a:xfrm>
          <a:prstGeom prst="rect">
            <a:avLst/>
          </a:prstGeom>
          <a:noFill/>
          <a:ln/>
        </p:spPr>
        <p:txBody>
          <a:bodyPr wrap="square" rtlCol="0" anchor="ctr"/>
          <a:lstStyle/>
          <a:p>
            <a:pPr marL="0" indent="0">
              <a:buNone/>
            </a:pPr>
            <a:r>
              <a:rPr lang="en-US" sz="900" b="1" dirty="0">
                <a:solidFill>
                  <a:srgbClr val="E74C3C"/>
                </a:solidFill>
                <a:latin typeface="Calibri" pitchFamily="34" charset="0"/>
                <a:ea typeface="Calibri" pitchFamily="34" charset="-122"/>
                <a:cs typeface="Calibri" pitchFamily="34" charset="-120"/>
              </a:rPr>
              <a:t>26</a:t>
            </a:r>
            <a:endParaRPr lang="en-US" sz="900" dirty="0"/>
          </a:p>
        </p:txBody>
      </p:sp>
      <p:sp>
        <p:nvSpPr>
          <p:cNvPr id="54" name="Text 42"/>
          <p:cNvSpPr/>
          <p:nvPr/>
        </p:nvSpPr>
        <p:spPr>
          <a:xfrm>
            <a:off x="713232" y="5074920"/>
            <a:ext cx="2240280" cy="365760"/>
          </a:xfrm>
          <a:prstGeom prst="rect">
            <a:avLst/>
          </a:prstGeom>
          <a:noFill/>
          <a:ln/>
        </p:spPr>
        <p:txBody>
          <a:bodyPr wrap="square" rtlCol="0" anchor="ctr"/>
          <a:lstStyle/>
          <a:p>
            <a:pPr marL="0" indent="0">
              <a:buNone/>
            </a:pPr>
            <a:r>
              <a:rPr lang="en-US" sz="1000" b="1" dirty="0">
                <a:solidFill>
                  <a:srgbClr val="F5F0E8"/>
                </a:solidFill>
                <a:latin typeface="Calibri" pitchFamily="34" charset="0"/>
                <a:ea typeface="Calibri" pitchFamily="34" charset="-122"/>
                <a:cs typeface="Calibri" pitchFamily="34" charset="-120"/>
              </a:rPr>
              <a:t>Volatility and Option Analytics</a:t>
            </a:r>
            <a:endParaRPr lang="en-US" sz="1000" dirty="0"/>
          </a:p>
        </p:txBody>
      </p:sp>
      <p:sp>
        <p:nvSpPr>
          <p:cNvPr id="55" name="Text 43"/>
          <p:cNvSpPr/>
          <p:nvPr/>
        </p:nvSpPr>
        <p:spPr>
          <a:xfrm>
            <a:off x="310896" y="5458968"/>
            <a:ext cx="2633472" cy="402336"/>
          </a:xfrm>
          <a:prstGeom prst="rect">
            <a:avLst/>
          </a:prstGeom>
          <a:noFill/>
          <a:ln/>
        </p:spPr>
        <p:txBody>
          <a:bodyPr wrap="square" rtlCol="0" anchor="ctr"/>
          <a:lstStyle/>
          <a:p>
            <a:pPr marL="0" indent="0">
              <a:buNone/>
            </a:pPr>
            <a:r>
              <a:rPr lang="en-US" sz="850" dirty="0">
                <a:solidFill>
                  <a:srgbClr val="AA8888"/>
                </a:solidFill>
                <a:latin typeface="Calibri" pitchFamily="34" charset="0"/>
                <a:ea typeface="Calibri" pitchFamily="34" charset="-122"/>
                <a:cs typeface="Calibri" pitchFamily="34" charset="-120"/>
              </a:rPr>
              <a:t>Implied volatility, VIX concepts &amp; option analytics for refined trading</a:t>
            </a:r>
            <a:endParaRPr lang="en-US" sz="850" dirty="0"/>
          </a:p>
        </p:txBody>
      </p:sp>
      <p:sp>
        <p:nvSpPr>
          <p:cNvPr id="56" name="Shape 44"/>
          <p:cNvSpPr/>
          <p:nvPr/>
        </p:nvSpPr>
        <p:spPr>
          <a:xfrm>
            <a:off x="0" y="6018784"/>
            <a:ext cx="9144000" cy="274320"/>
          </a:xfrm>
          <a:prstGeom prst="rect">
            <a:avLst/>
          </a:prstGeom>
          <a:solidFill>
            <a:srgbClr val="C9A84C"/>
          </a:solidFill>
          <a:ln w="12700">
            <a:solidFill>
              <a:srgbClr val="C9A84C"/>
            </a:solidFill>
            <a:prstDash val="solid"/>
          </a:ln>
        </p:spPr>
        <p:txBody>
          <a:bodyPr/>
          <a:lstStyle/>
          <a:p>
            <a:endParaRPr lang="en-US"/>
          </a:p>
        </p:txBody>
      </p:sp>
      <p:sp>
        <p:nvSpPr>
          <p:cNvPr id="57" name="Text 45"/>
          <p:cNvSpPr/>
          <p:nvPr/>
        </p:nvSpPr>
        <p:spPr>
          <a:xfrm>
            <a:off x="-76200" y="6027928"/>
            <a:ext cx="9144000" cy="256032"/>
          </a:xfrm>
          <a:prstGeom prst="rect">
            <a:avLst/>
          </a:prstGeom>
          <a:noFill/>
          <a:ln/>
        </p:spPr>
        <p:txBody>
          <a:bodyPr wrap="square" rtlCol="0" anchor="ctr"/>
          <a:lstStyle/>
          <a:p>
            <a:pPr marL="0" indent="0" algn="ctr">
              <a:buNone/>
            </a:pPr>
            <a:r>
              <a:rPr lang="en-US" sz="800" b="1" dirty="0">
                <a:solidFill>
                  <a:srgbClr val="0D1F3C"/>
                </a:solidFill>
              </a:rPr>
              <a:t>© 2026 BlueCrest Capital Investment Consulting LLC  |  Educational Purposes Only</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EEF2F8"/>
        </a:solidFill>
        <a:effectLst/>
      </p:bgPr>
    </p:bg>
    <p:spTree>
      <p:nvGrpSpPr>
        <p:cNvPr id="1" name=""/>
        <p:cNvGrpSpPr/>
        <p:nvPr/>
      </p:nvGrpSpPr>
      <p:grpSpPr>
        <a:xfrm>
          <a:off x="0" y="0"/>
          <a:ext cx="0" cy="0"/>
          <a:chOff x="0" y="0"/>
          <a:chExt cx="0" cy="0"/>
        </a:xfrm>
      </p:grpSpPr>
      <p:sp>
        <p:nvSpPr>
          <p:cNvPr id="2" name="Shape 0"/>
          <p:cNvSpPr/>
          <p:nvPr/>
        </p:nvSpPr>
        <p:spPr>
          <a:xfrm>
            <a:off x="0" y="0"/>
            <a:ext cx="9144000" cy="960120"/>
          </a:xfrm>
          <a:prstGeom prst="rect">
            <a:avLst/>
          </a:prstGeom>
          <a:solidFill>
            <a:srgbClr val="0D1F3C"/>
          </a:solidFill>
          <a:ln w="12700">
            <a:solidFill>
              <a:srgbClr val="0D1F3C"/>
            </a:solidFill>
            <a:prstDash val="solid"/>
          </a:ln>
        </p:spPr>
        <p:txBody>
          <a:bodyPr/>
          <a:lstStyle/>
          <a:p>
            <a:endParaRPr lang="en-US"/>
          </a:p>
        </p:txBody>
      </p:sp>
      <p:sp>
        <p:nvSpPr>
          <p:cNvPr id="3" name="Shape 1"/>
          <p:cNvSpPr/>
          <p:nvPr/>
        </p:nvSpPr>
        <p:spPr>
          <a:xfrm>
            <a:off x="0" y="960120"/>
            <a:ext cx="9144000" cy="45720"/>
          </a:xfrm>
          <a:prstGeom prst="rect">
            <a:avLst/>
          </a:prstGeom>
          <a:solidFill>
            <a:srgbClr val="C9A84C"/>
          </a:solidFill>
          <a:ln w="12700">
            <a:solidFill>
              <a:srgbClr val="C9A84C"/>
            </a:solidFill>
            <a:prstDash val="solid"/>
          </a:ln>
        </p:spPr>
        <p:txBody>
          <a:bodyPr/>
          <a:lstStyle/>
          <a:p>
            <a:endParaRPr lang="en-US"/>
          </a:p>
        </p:txBody>
      </p:sp>
      <p:sp>
        <p:nvSpPr>
          <p:cNvPr id="4" name="Text 2"/>
          <p:cNvSpPr/>
          <p:nvPr/>
        </p:nvSpPr>
        <p:spPr>
          <a:xfrm>
            <a:off x="365760" y="109728"/>
            <a:ext cx="8229600" cy="274320"/>
          </a:xfrm>
          <a:prstGeom prst="rect">
            <a:avLst/>
          </a:prstGeom>
          <a:noFill/>
          <a:ln/>
        </p:spPr>
        <p:txBody>
          <a:bodyPr wrap="square" rtlCol="0" anchor="ctr"/>
          <a:lstStyle/>
          <a:p>
            <a:pPr marL="0" indent="0">
              <a:buNone/>
            </a:pPr>
            <a:r>
              <a:rPr lang="en-US" sz="900" b="1" kern="0" spc="300" dirty="0">
                <a:solidFill>
                  <a:srgbClr val="C9A84C"/>
                </a:solidFill>
              </a:rPr>
              <a:t>WHY BLUECREST CAPITAL</a:t>
            </a:r>
            <a:endParaRPr lang="en-US" sz="900" dirty="0"/>
          </a:p>
        </p:txBody>
      </p:sp>
      <p:sp>
        <p:nvSpPr>
          <p:cNvPr id="5" name="Text 3"/>
          <p:cNvSpPr/>
          <p:nvPr/>
        </p:nvSpPr>
        <p:spPr>
          <a:xfrm>
            <a:off x="365760" y="384048"/>
            <a:ext cx="8412480" cy="438912"/>
          </a:xfrm>
          <a:prstGeom prst="rect">
            <a:avLst/>
          </a:prstGeom>
          <a:noFill/>
          <a:ln/>
        </p:spPr>
        <p:txBody>
          <a:bodyPr wrap="square" rtlCol="0" anchor="ctr"/>
          <a:lstStyle/>
          <a:p>
            <a:pPr marL="0" indent="0">
              <a:buNone/>
            </a:pPr>
            <a:r>
              <a:rPr lang="en-US" sz="2000" b="1" dirty="0">
                <a:solidFill>
                  <a:srgbClr val="F5F0E8"/>
                </a:solidFill>
                <a:latin typeface="Georgia" pitchFamily="34" charset="0"/>
                <a:ea typeface="Georgia" pitchFamily="34" charset="-122"/>
                <a:cs typeface="Georgia" pitchFamily="34" charset="-120"/>
              </a:rPr>
              <a:t>Your Complete Trading Education Partner</a:t>
            </a:r>
            <a:endParaRPr lang="en-US" sz="2000" dirty="0"/>
          </a:p>
        </p:txBody>
      </p:sp>
      <p:sp>
        <p:nvSpPr>
          <p:cNvPr id="6" name="Shape 4"/>
          <p:cNvSpPr/>
          <p:nvPr/>
        </p:nvSpPr>
        <p:spPr>
          <a:xfrm>
            <a:off x="274320" y="1115568"/>
            <a:ext cx="2788920" cy="1627632"/>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lang="en-US"/>
          </a:p>
        </p:txBody>
      </p:sp>
      <p:sp>
        <p:nvSpPr>
          <p:cNvPr id="7" name="Shape 5"/>
          <p:cNvSpPr/>
          <p:nvPr/>
        </p:nvSpPr>
        <p:spPr>
          <a:xfrm>
            <a:off x="274320" y="1115568"/>
            <a:ext cx="2788920" cy="54864"/>
          </a:xfrm>
          <a:prstGeom prst="rect">
            <a:avLst/>
          </a:prstGeom>
          <a:solidFill>
            <a:srgbClr val="C9A84C"/>
          </a:solidFill>
          <a:ln w="12700">
            <a:solidFill>
              <a:srgbClr val="C9A84C"/>
            </a:solidFill>
            <a:prstDash val="solid"/>
          </a:ln>
        </p:spPr>
        <p:txBody>
          <a:bodyPr/>
          <a:lstStyle/>
          <a:p>
            <a:endParaRPr lang="en-US"/>
          </a:p>
        </p:txBody>
      </p:sp>
      <p:sp>
        <p:nvSpPr>
          <p:cNvPr id="8" name="Shape 6"/>
          <p:cNvSpPr/>
          <p:nvPr/>
        </p:nvSpPr>
        <p:spPr>
          <a:xfrm>
            <a:off x="438912" y="1316736"/>
            <a:ext cx="502920" cy="502920"/>
          </a:xfrm>
          <a:prstGeom prst="rect">
            <a:avLst/>
          </a:prstGeom>
          <a:solidFill>
            <a:srgbClr val="EEF2F8"/>
          </a:solidFill>
          <a:ln w="12700">
            <a:solidFill>
              <a:srgbClr val="EEEEEE"/>
            </a:solidFill>
            <a:prstDash val="solid"/>
          </a:ln>
        </p:spPr>
        <p:txBody>
          <a:bodyPr/>
          <a:lstStyle/>
          <a:p>
            <a:endParaRPr lang="en-US"/>
          </a:p>
        </p:txBody>
      </p:sp>
      <p:pic>
        <p:nvPicPr>
          <p:cNvPr id="9" name="Image 0" descr="preencoded.png"/>
          <p:cNvPicPr>
            <a:picLocks noChangeAspect="1"/>
          </p:cNvPicPr>
          <p:nvPr/>
        </p:nvPicPr>
        <p:blipFill>
          <a:blip r:embed="rId3"/>
          <a:stretch>
            <a:fillRect/>
          </a:stretch>
        </p:blipFill>
        <p:spPr>
          <a:xfrm>
            <a:off x="475488" y="1353312"/>
            <a:ext cx="429768" cy="429768"/>
          </a:xfrm>
          <a:prstGeom prst="rect">
            <a:avLst/>
          </a:prstGeom>
        </p:spPr>
      </p:pic>
      <p:sp>
        <p:nvSpPr>
          <p:cNvPr id="10" name="Text 7"/>
          <p:cNvSpPr/>
          <p:nvPr/>
        </p:nvSpPr>
        <p:spPr>
          <a:xfrm>
            <a:off x="1051560" y="1316736"/>
            <a:ext cx="1920240" cy="502920"/>
          </a:xfrm>
          <a:prstGeom prst="rect">
            <a:avLst/>
          </a:prstGeom>
          <a:noFill/>
          <a:ln/>
        </p:spPr>
        <p:txBody>
          <a:bodyPr wrap="square" rtlCol="0" anchor="ctr"/>
          <a:lstStyle/>
          <a:p>
            <a:pPr marL="0" indent="0">
              <a:buNone/>
            </a:pPr>
            <a:r>
              <a:rPr lang="en-US" sz="1050" b="1" dirty="0">
                <a:solidFill>
                  <a:srgbClr val="162D52"/>
                </a:solidFill>
                <a:latin typeface="Calibri" pitchFamily="34" charset="0"/>
                <a:ea typeface="Calibri" pitchFamily="34" charset="-122"/>
                <a:cs typeface="Calibri" pitchFamily="34" charset="-120"/>
              </a:rPr>
              <a:t>26 Comprehensive Courses</a:t>
            </a:r>
            <a:endParaRPr lang="en-US" sz="1050" dirty="0"/>
          </a:p>
        </p:txBody>
      </p:sp>
      <p:sp>
        <p:nvSpPr>
          <p:cNvPr id="11" name="Text 8"/>
          <p:cNvSpPr/>
          <p:nvPr/>
        </p:nvSpPr>
        <p:spPr>
          <a:xfrm>
            <a:off x="402336" y="1920240"/>
            <a:ext cx="2560320" cy="749808"/>
          </a:xfrm>
          <a:prstGeom prst="rect">
            <a:avLst/>
          </a:prstGeom>
          <a:noFill/>
          <a:ln/>
        </p:spPr>
        <p:txBody>
          <a:bodyPr wrap="square" rtlCol="0" anchor="ctr"/>
          <a:lstStyle/>
          <a:p>
            <a:pPr marL="0" indent="0">
              <a:buNone/>
            </a:pPr>
            <a:r>
              <a:rPr lang="en-US" sz="900" dirty="0">
                <a:solidFill>
                  <a:srgbClr val="555555"/>
                </a:solidFill>
                <a:latin typeface="Calibri" pitchFamily="34" charset="0"/>
                <a:ea typeface="Calibri" pitchFamily="34" charset="-122"/>
                <a:cs typeface="Calibri" pitchFamily="34" charset="-120"/>
              </a:rPr>
              <a:t>From absolute beginner to institutional-grade strategies — every stage of your development covered in one program.</a:t>
            </a:r>
            <a:endParaRPr lang="en-US" sz="900" dirty="0"/>
          </a:p>
        </p:txBody>
      </p:sp>
      <p:sp>
        <p:nvSpPr>
          <p:cNvPr id="12" name="Shape 9"/>
          <p:cNvSpPr/>
          <p:nvPr/>
        </p:nvSpPr>
        <p:spPr>
          <a:xfrm>
            <a:off x="3227832" y="1115568"/>
            <a:ext cx="2788920" cy="1627632"/>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lang="en-US"/>
          </a:p>
        </p:txBody>
      </p:sp>
      <p:sp>
        <p:nvSpPr>
          <p:cNvPr id="13" name="Shape 10"/>
          <p:cNvSpPr/>
          <p:nvPr/>
        </p:nvSpPr>
        <p:spPr>
          <a:xfrm>
            <a:off x="3227832" y="1115568"/>
            <a:ext cx="2788920" cy="54864"/>
          </a:xfrm>
          <a:prstGeom prst="rect">
            <a:avLst/>
          </a:prstGeom>
          <a:solidFill>
            <a:srgbClr val="C9A84C"/>
          </a:solidFill>
          <a:ln w="12700">
            <a:solidFill>
              <a:srgbClr val="C9A84C"/>
            </a:solidFill>
            <a:prstDash val="solid"/>
          </a:ln>
        </p:spPr>
        <p:txBody>
          <a:bodyPr/>
          <a:lstStyle/>
          <a:p>
            <a:endParaRPr lang="en-US"/>
          </a:p>
        </p:txBody>
      </p:sp>
      <p:sp>
        <p:nvSpPr>
          <p:cNvPr id="14" name="Shape 11"/>
          <p:cNvSpPr/>
          <p:nvPr/>
        </p:nvSpPr>
        <p:spPr>
          <a:xfrm>
            <a:off x="3392424" y="1316736"/>
            <a:ext cx="502920" cy="502920"/>
          </a:xfrm>
          <a:prstGeom prst="rect">
            <a:avLst/>
          </a:prstGeom>
          <a:solidFill>
            <a:srgbClr val="EEF2F8"/>
          </a:solidFill>
          <a:ln w="12700">
            <a:solidFill>
              <a:srgbClr val="EEEEEE"/>
            </a:solidFill>
            <a:prstDash val="solid"/>
          </a:ln>
        </p:spPr>
        <p:txBody>
          <a:bodyPr/>
          <a:lstStyle/>
          <a:p>
            <a:endParaRPr lang="en-US"/>
          </a:p>
        </p:txBody>
      </p:sp>
      <p:pic>
        <p:nvPicPr>
          <p:cNvPr id="15" name="Image 1" descr="preencoded.png"/>
          <p:cNvPicPr>
            <a:picLocks noChangeAspect="1"/>
          </p:cNvPicPr>
          <p:nvPr/>
        </p:nvPicPr>
        <p:blipFill>
          <a:blip r:embed="rId4"/>
          <a:stretch>
            <a:fillRect/>
          </a:stretch>
        </p:blipFill>
        <p:spPr>
          <a:xfrm>
            <a:off x="3429000" y="1353312"/>
            <a:ext cx="429768" cy="429768"/>
          </a:xfrm>
          <a:prstGeom prst="rect">
            <a:avLst/>
          </a:prstGeom>
        </p:spPr>
      </p:pic>
      <p:sp>
        <p:nvSpPr>
          <p:cNvPr id="16" name="Text 12"/>
          <p:cNvSpPr/>
          <p:nvPr/>
        </p:nvSpPr>
        <p:spPr>
          <a:xfrm>
            <a:off x="4005072" y="1316736"/>
            <a:ext cx="1920240" cy="502920"/>
          </a:xfrm>
          <a:prstGeom prst="rect">
            <a:avLst/>
          </a:prstGeom>
          <a:noFill/>
          <a:ln/>
        </p:spPr>
        <p:txBody>
          <a:bodyPr wrap="square" rtlCol="0" anchor="ctr"/>
          <a:lstStyle/>
          <a:p>
            <a:pPr marL="0" indent="0">
              <a:buNone/>
            </a:pPr>
            <a:r>
              <a:rPr lang="en-US" sz="1050" b="1" dirty="0">
                <a:solidFill>
                  <a:srgbClr val="162D52"/>
                </a:solidFill>
                <a:latin typeface="Calibri" pitchFamily="34" charset="0"/>
                <a:ea typeface="Calibri" pitchFamily="34" charset="-122"/>
                <a:cs typeface="Calibri" pitchFamily="34" charset="-120"/>
              </a:rPr>
              <a:t>3 Flexible Membership Tiers</a:t>
            </a:r>
            <a:endParaRPr lang="en-US" sz="1050" dirty="0"/>
          </a:p>
        </p:txBody>
      </p:sp>
      <p:sp>
        <p:nvSpPr>
          <p:cNvPr id="17" name="Text 13"/>
          <p:cNvSpPr/>
          <p:nvPr/>
        </p:nvSpPr>
        <p:spPr>
          <a:xfrm>
            <a:off x="3355848" y="1920240"/>
            <a:ext cx="2560320" cy="749808"/>
          </a:xfrm>
          <a:prstGeom prst="rect">
            <a:avLst/>
          </a:prstGeom>
          <a:noFill/>
          <a:ln/>
        </p:spPr>
        <p:txBody>
          <a:bodyPr wrap="square" rtlCol="0" anchor="ctr"/>
          <a:lstStyle/>
          <a:p>
            <a:pPr marL="0" indent="0">
              <a:buNone/>
            </a:pPr>
            <a:r>
              <a:rPr lang="en-US" sz="900" dirty="0">
                <a:solidFill>
                  <a:srgbClr val="555555"/>
                </a:solidFill>
                <a:latin typeface="Calibri" pitchFamily="34" charset="0"/>
                <a:ea typeface="Calibri" pitchFamily="34" charset="-122"/>
                <a:cs typeface="Calibri" pitchFamily="34" charset="-120"/>
              </a:rPr>
              <a:t>Starter, Pro, and Elite tiers designed to match your current skill level and investment in education.</a:t>
            </a:r>
            <a:endParaRPr lang="en-US" sz="900" dirty="0"/>
          </a:p>
        </p:txBody>
      </p:sp>
      <p:sp>
        <p:nvSpPr>
          <p:cNvPr id="18" name="Shape 14"/>
          <p:cNvSpPr/>
          <p:nvPr/>
        </p:nvSpPr>
        <p:spPr>
          <a:xfrm>
            <a:off x="6181344" y="1115568"/>
            <a:ext cx="2788920" cy="1627632"/>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lang="en-US"/>
          </a:p>
        </p:txBody>
      </p:sp>
      <p:sp>
        <p:nvSpPr>
          <p:cNvPr id="19" name="Shape 15"/>
          <p:cNvSpPr/>
          <p:nvPr/>
        </p:nvSpPr>
        <p:spPr>
          <a:xfrm>
            <a:off x="6181344" y="1115568"/>
            <a:ext cx="2788920" cy="54864"/>
          </a:xfrm>
          <a:prstGeom prst="rect">
            <a:avLst/>
          </a:prstGeom>
          <a:solidFill>
            <a:srgbClr val="C9A84C"/>
          </a:solidFill>
          <a:ln w="12700">
            <a:solidFill>
              <a:srgbClr val="C9A84C"/>
            </a:solidFill>
            <a:prstDash val="solid"/>
          </a:ln>
        </p:spPr>
        <p:txBody>
          <a:bodyPr/>
          <a:lstStyle/>
          <a:p>
            <a:endParaRPr lang="en-US"/>
          </a:p>
        </p:txBody>
      </p:sp>
      <p:sp>
        <p:nvSpPr>
          <p:cNvPr id="20" name="Shape 16"/>
          <p:cNvSpPr/>
          <p:nvPr/>
        </p:nvSpPr>
        <p:spPr>
          <a:xfrm>
            <a:off x="6345936" y="1316736"/>
            <a:ext cx="502920" cy="502920"/>
          </a:xfrm>
          <a:prstGeom prst="rect">
            <a:avLst/>
          </a:prstGeom>
          <a:solidFill>
            <a:srgbClr val="EEF2F8"/>
          </a:solidFill>
          <a:ln w="12700">
            <a:solidFill>
              <a:srgbClr val="EEEEEE"/>
            </a:solidFill>
            <a:prstDash val="solid"/>
          </a:ln>
        </p:spPr>
        <p:txBody>
          <a:bodyPr/>
          <a:lstStyle/>
          <a:p>
            <a:endParaRPr lang="en-US"/>
          </a:p>
        </p:txBody>
      </p:sp>
      <p:pic>
        <p:nvPicPr>
          <p:cNvPr id="21" name="Image 2" descr="preencoded.png"/>
          <p:cNvPicPr>
            <a:picLocks noChangeAspect="1"/>
          </p:cNvPicPr>
          <p:nvPr/>
        </p:nvPicPr>
        <p:blipFill>
          <a:blip r:embed="rId5"/>
          <a:stretch>
            <a:fillRect/>
          </a:stretch>
        </p:blipFill>
        <p:spPr>
          <a:xfrm>
            <a:off x="6382512" y="1353312"/>
            <a:ext cx="429768" cy="429768"/>
          </a:xfrm>
          <a:prstGeom prst="rect">
            <a:avLst/>
          </a:prstGeom>
        </p:spPr>
      </p:pic>
      <p:sp>
        <p:nvSpPr>
          <p:cNvPr id="22" name="Text 17"/>
          <p:cNvSpPr/>
          <p:nvPr/>
        </p:nvSpPr>
        <p:spPr>
          <a:xfrm>
            <a:off x="6958584" y="1316736"/>
            <a:ext cx="1920240" cy="502920"/>
          </a:xfrm>
          <a:prstGeom prst="rect">
            <a:avLst/>
          </a:prstGeom>
          <a:noFill/>
          <a:ln/>
        </p:spPr>
        <p:txBody>
          <a:bodyPr wrap="square" rtlCol="0" anchor="ctr"/>
          <a:lstStyle/>
          <a:p>
            <a:pPr marL="0" indent="0">
              <a:buNone/>
            </a:pPr>
            <a:r>
              <a:rPr lang="en-US" sz="1050" b="1" dirty="0">
                <a:solidFill>
                  <a:srgbClr val="162D52"/>
                </a:solidFill>
                <a:latin typeface="Calibri" pitchFamily="34" charset="0"/>
                <a:ea typeface="Calibri" pitchFamily="34" charset="-122"/>
                <a:cs typeface="Calibri" pitchFamily="34" charset="-120"/>
              </a:rPr>
              <a:t>Professional Risk Framework</a:t>
            </a:r>
            <a:endParaRPr lang="en-US" sz="1050" dirty="0"/>
          </a:p>
        </p:txBody>
      </p:sp>
      <p:sp>
        <p:nvSpPr>
          <p:cNvPr id="23" name="Text 18"/>
          <p:cNvSpPr/>
          <p:nvPr/>
        </p:nvSpPr>
        <p:spPr>
          <a:xfrm>
            <a:off x="6309360" y="1920240"/>
            <a:ext cx="2560320" cy="749808"/>
          </a:xfrm>
          <a:prstGeom prst="rect">
            <a:avLst/>
          </a:prstGeom>
          <a:noFill/>
          <a:ln/>
        </p:spPr>
        <p:txBody>
          <a:bodyPr wrap="square" rtlCol="0" anchor="ctr"/>
          <a:lstStyle/>
          <a:p>
            <a:pPr marL="0" indent="0">
              <a:buNone/>
            </a:pPr>
            <a:r>
              <a:rPr lang="en-US" sz="900" dirty="0">
                <a:solidFill>
                  <a:srgbClr val="555555"/>
                </a:solidFill>
                <a:latin typeface="Calibri" pitchFamily="34" charset="0"/>
                <a:ea typeface="Calibri" pitchFamily="34" charset="-122"/>
                <a:cs typeface="Calibri" pitchFamily="34" charset="-120"/>
              </a:rPr>
              <a:t>Every course reinforces professional-grade risk management — the foundation of sustainable trading success.</a:t>
            </a:r>
            <a:endParaRPr lang="en-US" sz="900" dirty="0"/>
          </a:p>
        </p:txBody>
      </p:sp>
      <p:sp>
        <p:nvSpPr>
          <p:cNvPr id="24" name="Shape 19"/>
          <p:cNvSpPr/>
          <p:nvPr/>
        </p:nvSpPr>
        <p:spPr>
          <a:xfrm>
            <a:off x="274320" y="2898648"/>
            <a:ext cx="2788920" cy="1627632"/>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lang="en-US"/>
          </a:p>
        </p:txBody>
      </p:sp>
      <p:sp>
        <p:nvSpPr>
          <p:cNvPr id="25" name="Shape 20"/>
          <p:cNvSpPr/>
          <p:nvPr/>
        </p:nvSpPr>
        <p:spPr>
          <a:xfrm>
            <a:off x="274320" y="2898648"/>
            <a:ext cx="2788920" cy="54864"/>
          </a:xfrm>
          <a:prstGeom prst="rect">
            <a:avLst/>
          </a:prstGeom>
          <a:solidFill>
            <a:srgbClr val="C9A84C"/>
          </a:solidFill>
          <a:ln w="12700">
            <a:solidFill>
              <a:srgbClr val="C9A84C"/>
            </a:solidFill>
            <a:prstDash val="solid"/>
          </a:ln>
        </p:spPr>
        <p:txBody>
          <a:bodyPr/>
          <a:lstStyle/>
          <a:p>
            <a:endParaRPr lang="en-US"/>
          </a:p>
        </p:txBody>
      </p:sp>
      <p:sp>
        <p:nvSpPr>
          <p:cNvPr id="26" name="Shape 21"/>
          <p:cNvSpPr/>
          <p:nvPr/>
        </p:nvSpPr>
        <p:spPr>
          <a:xfrm>
            <a:off x="438912" y="3099816"/>
            <a:ext cx="502920" cy="502920"/>
          </a:xfrm>
          <a:prstGeom prst="rect">
            <a:avLst/>
          </a:prstGeom>
          <a:solidFill>
            <a:srgbClr val="EEF2F8"/>
          </a:solidFill>
          <a:ln w="12700">
            <a:solidFill>
              <a:srgbClr val="EEEEEE"/>
            </a:solidFill>
            <a:prstDash val="solid"/>
          </a:ln>
        </p:spPr>
        <p:txBody>
          <a:bodyPr/>
          <a:lstStyle/>
          <a:p>
            <a:endParaRPr lang="en-US"/>
          </a:p>
        </p:txBody>
      </p:sp>
      <p:pic>
        <p:nvPicPr>
          <p:cNvPr id="27" name="Image 3" descr="preencoded.png"/>
          <p:cNvPicPr>
            <a:picLocks noChangeAspect="1"/>
          </p:cNvPicPr>
          <p:nvPr/>
        </p:nvPicPr>
        <p:blipFill>
          <a:blip r:embed="rId6"/>
          <a:stretch>
            <a:fillRect/>
          </a:stretch>
        </p:blipFill>
        <p:spPr>
          <a:xfrm>
            <a:off x="475488" y="3136392"/>
            <a:ext cx="429768" cy="429768"/>
          </a:xfrm>
          <a:prstGeom prst="rect">
            <a:avLst/>
          </a:prstGeom>
        </p:spPr>
      </p:pic>
      <p:sp>
        <p:nvSpPr>
          <p:cNvPr id="28" name="Text 22"/>
          <p:cNvSpPr/>
          <p:nvPr/>
        </p:nvSpPr>
        <p:spPr>
          <a:xfrm>
            <a:off x="1051560" y="3099816"/>
            <a:ext cx="1920240" cy="502920"/>
          </a:xfrm>
          <a:prstGeom prst="rect">
            <a:avLst/>
          </a:prstGeom>
          <a:noFill/>
          <a:ln/>
        </p:spPr>
        <p:txBody>
          <a:bodyPr wrap="square" rtlCol="0" anchor="ctr"/>
          <a:lstStyle/>
          <a:p>
            <a:pPr marL="0" indent="0">
              <a:buNone/>
            </a:pPr>
            <a:r>
              <a:rPr lang="en-US" sz="1050" b="1" dirty="0">
                <a:solidFill>
                  <a:srgbClr val="162D52"/>
                </a:solidFill>
                <a:latin typeface="Calibri" pitchFamily="34" charset="0"/>
                <a:ea typeface="Calibri" pitchFamily="34" charset="-122"/>
                <a:cs typeface="Calibri" pitchFamily="34" charset="-120"/>
              </a:rPr>
              <a:t>Psychology &amp; Behavioral Focus</a:t>
            </a:r>
            <a:endParaRPr lang="en-US" sz="1050" dirty="0"/>
          </a:p>
        </p:txBody>
      </p:sp>
      <p:sp>
        <p:nvSpPr>
          <p:cNvPr id="29" name="Text 23"/>
          <p:cNvSpPr/>
          <p:nvPr/>
        </p:nvSpPr>
        <p:spPr>
          <a:xfrm>
            <a:off x="402336" y="3703320"/>
            <a:ext cx="2560320" cy="749808"/>
          </a:xfrm>
          <a:prstGeom prst="rect">
            <a:avLst/>
          </a:prstGeom>
          <a:noFill/>
          <a:ln/>
        </p:spPr>
        <p:txBody>
          <a:bodyPr wrap="square" rtlCol="0" anchor="ctr"/>
          <a:lstStyle/>
          <a:p>
            <a:pPr marL="0" indent="0">
              <a:buNone/>
            </a:pPr>
            <a:r>
              <a:rPr lang="en-US" sz="900" dirty="0">
                <a:solidFill>
                  <a:srgbClr val="555555"/>
                </a:solidFill>
                <a:latin typeface="Calibri" pitchFamily="34" charset="0"/>
                <a:ea typeface="Calibri" pitchFamily="34" charset="-122"/>
                <a:cs typeface="Calibri" pitchFamily="34" charset="-120"/>
              </a:rPr>
              <a:t>Dedicated modules on behavioral finance, trading psychology, and emotional discipline — what most courses ignore.</a:t>
            </a:r>
            <a:endParaRPr lang="en-US" sz="900" dirty="0"/>
          </a:p>
        </p:txBody>
      </p:sp>
      <p:sp>
        <p:nvSpPr>
          <p:cNvPr id="30" name="Shape 24"/>
          <p:cNvSpPr/>
          <p:nvPr/>
        </p:nvSpPr>
        <p:spPr>
          <a:xfrm>
            <a:off x="3227832" y="2898648"/>
            <a:ext cx="2788920" cy="1627632"/>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lang="en-US"/>
          </a:p>
        </p:txBody>
      </p:sp>
      <p:sp>
        <p:nvSpPr>
          <p:cNvPr id="31" name="Shape 25"/>
          <p:cNvSpPr/>
          <p:nvPr/>
        </p:nvSpPr>
        <p:spPr>
          <a:xfrm>
            <a:off x="3227832" y="2898648"/>
            <a:ext cx="2788920" cy="54864"/>
          </a:xfrm>
          <a:prstGeom prst="rect">
            <a:avLst/>
          </a:prstGeom>
          <a:solidFill>
            <a:srgbClr val="C9A84C"/>
          </a:solidFill>
          <a:ln w="12700">
            <a:solidFill>
              <a:srgbClr val="C9A84C"/>
            </a:solidFill>
            <a:prstDash val="solid"/>
          </a:ln>
        </p:spPr>
        <p:txBody>
          <a:bodyPr/>
          <a:lstStyle/>
          <a:p>
            <a:endParaRPr lang="en-US"/>
          </a:p>
        </p:txBody>
      </p:sp>
      <p:sp>
        <p:nvSpPr>
          <p:cNvPr id="32" name="Shape 26"/>
          <p:cNvSpPr/>
          <p:nvPr/>
        </p:nvSpPr>
        <p:spPr>
          <a:xfrm>
            <a:off x="3392424" y="3099816"/>
            <a:ext cx="502920" cy="502920"/>
          </a:xfrm>
          <a:prstGeom prst="rect">
            <a:avLst/>
          </a:prstGeom>
          <a:solidFill>
            <a:srgbClr val="EEF2F8"/>
          </a:solidFill>
          <a:ln w="12700">
            <a:solidFill>
              <a:srgbClr val="EEEEEE"/>
            </a:solidFill>
            <a:prstDash val="solid"/>
          </a:ln>
        </p:spPr>
        <p:txBody>
          <a:bodyPr/>
          <a:lstStyle/>
          <a:p>
            <a:endParaRPr lang="en-US"/>
          </a:p>
        </p:txBody>
      </p:sp>
      <p:pic>
        <p:nvPicPr>
          <p:cNvPr id="33" name="Image 4" descr="preencoded.png"/>
          <p:cNvPicPr>
            <a:picLocks noChangeAspect="1"/>
          </p:cNvPicPr>
          <p:nvPr/>
        </p:nvPicPr>
        <p:blipFill>
          <a:blip r:embed="rId7"/>
          <a:stretch>
            <a:fillRect/>
          </a:stretch>
        </p:blipFill>
        <p:spPr>
          <a:xfrm>
            <a:off x="3429000" y="3136392"/>
            <a:ext cx="429768" cy="429768"/>
          </a:xfrm>
          <a:prstGeom prst="rect">
            <a:avLst/>
          </a:prstGeom>
        </p:spPr>
      </p:pic>
      <p:sp>
        <p:nvSpPr>
          <p:cNvPr id="34" name="Text 27"/>
          <p:cNvSpPr/>
          <p:nvPr/>
        </p:nvSpPr>
        <p:spPr>
          <a:xfrm>
            <a:off x="4005072" y="3099816"/>
            <a:ext cx="1920240" cy="502920"/>
          </a:xfrm>
          <a:prstGeom prst="rect">
            <a:avLst/>
          </a:prstGeom>
          <a:noFill/>
          <a:ln/>
        </p:spPr>
        <p:txBody>
          <a:bodyPr wrap="square" rtlCol="0" anchor="ctr"/>
          <a:lstStyle/>
          <a:p>
            <a:pPr marL="0" indent="0">
              <a:buNone/>
            </a:pPr>
            <a:r>
              <a:rPr lang="en-US" sz="1050" b="1" dirty="0">
                <a:solidFill>
                  <a:srgbClr val="162D52"/>
                </a:solidFill>
                <a:latin typeface="Calibri" pitchFamily="34" charset="0"/>
                <a:ea typeface="Calibri" pitchFamily="34" charset="-122"/>
                <a:cs typeface="Calibri" pitchFamily="34" charset="-120"/>
              </a:rPr>
              <a:t>Institutional-Level Content</a:t>
            </a:r>
            <a:endParaRPr lang="en-US" sz="1050" dirty="0"/>
          </a:p>
        </p:txBody>
      </p:sp>
      <p:sp>
        <p:nvSpPr>
          <p:cNvPr id="35" name="Text 28"/>
          <p:cNvSpPr/>
          <p:nvPr/>
        </p:nvSpPr>
        <p:spPr>
          <a:xfrm>
            <a:off x="3355848" y="3703320"/>
            <a:ext cx="2560320" cy="749808"/>
          </a:xfrm>
          <a:prstGeom prst="rect">
            <a:avLst/>
          </a:prstGeom>
          <a:noFill/>
          <a:ln/>
        </p:spPr>
        <p:txBody>
          <a:bodyPr wrap="square" rtlCol="0" anchor="ctr"/>
          <a:lstStyle/>
          <a:p>
            <a:pPr marL="0" indent="0">
              <a:buNone/>
            </a:pPr>
            <a:r>
              <a:rPr lang="en-US" sz="900" dirty="0">
                <a:solidFill>
                  <a:srgbClr val="555555"/>
                </a:solidFill>
                <a:latin typeface="Calibri" pitchFamily="34" charset="0"/>
                <a:ea typeface="Calibri" pitchFamily="34" charset="-122"/>
                <a:cs typeface="Calibri" pitchFamily="34" charset="-120"/>
              </a:rPr>
              <a:t>Hedge fund strategies, dark pool analysis, and order flow — content typically reserved for professional traders.</a:t>
            </a:r>
            <a:endParaRPr lang="en-US" sz="900" dirty="0"/>
          </a:p>
        </p:txBody>
      </p:sp>
      <p:sp>
        <p:nvSpPr>
          <p:cNvPr id="36" name="Shape 29"/>
          <p:cNvSpPr/>
          <p:nvPr/>
        </p:nvSpPr>
        <p:spPr>
          <a:xfrm>
            <a:off x="6181344" y="2898648"/>
            <a:ext cx="2788920" cy="1627632"/>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lang="en-US"/>
          </a:p>
        </p:txBody>
      </p:sp>
      <p:sp>
        <p:nvSpPr>
          <p:cNvPr id="37" name="Shape 30"/>
          <p:cNvSpPr/>
          <p:nvPr/>
        </p:nvSpPr>
        <p:spPr>
          <a:xfrm>
            <a:off x="6181344" y="2898648"/>
            <a:ext cx="2788920" cy="54864"/>
          </a:xfrm>
          <a:prstGeom prst="rect">
            <a:avLst/>
          </a:prstGeom>
          <a:solidFill>
            <a:srgbClr val="C9A84C"/>
          </a:solidFill>
          <a:ln w="12700">
            <a:solidFill>
              <a:srgbClr val="C9A84C"/>
            </a:solidFill>
            <a:prstDash val="solid"/>
          </a:ln>
        </p:spPr>
        <p:txBody>
          <a:bodyPr/>
          <a:lstStyle/>
          <a:p>
            <a:endParaRPr lang="en-US"/>
          </a:p>
        </p:txBody>
      </p:sp>
      <p:sp>
        <p:nvSpPr>
          <p:cNvPr id="38" name="Shape 31"/>
          <p:cNvSpPr/>
          <p:nvPr/>
        </p:nvSpPr>
        <p:spPr>
          <a:xfrm>
            <a:off x="6345936" y="3099816"/>
            <a:ext cx="502920" cy="502920"/>
          </a:xfrm>
          <a:prstGeom prst="rect">
            <a:avLst/>
          </a:prstGeom>
          <a:solidFill>
            <a:srgbClr val="EEF2F8"/>
          </a:solidFill>
          <a:ln w="12700">
            <a:solidFill>
              <a:srgbClr val="EEEEEE"/>
            </a:solidFill>
            <a:prstDash val="solid"/>
          </a:ln>
        </p:spPr>
        <p:txBody>
          <a:bodyPr/>
          <a:lstStyle/>
          <a:p>
            <a:endParaRPr lang="en-US"/>
          </a:p>
        </p:txBody>
      </p:sp>
      <p:pic>
        <p:nvPicPr>
          <p:cNvPr id="39" name="Image 5" descr="preencoded.png"/>
          <p:cNvPicPr>
            <a:picLocks noChangeAspect="1"/>
          </p:cNvPicPr>
          <p:nvPr/>
        </p:nvPicPr>
        <p:blipFill>
          <a:blip r:embed="rId8"/>
          <a:stretch>
            <a:fillRect/>
          </a:stretch>
        </p:blipFill>
        <p:spPr>
          <a:xfrm>
            <a:off x="6382512" y="3136392"/>
            <a:ext cx="429768" cy="429768"/>
          </a:xfrm>
          <a:prstGeom prst="rect">
            <a:avLst/>
          </a:prstGeom>
        </p:spPr>
      </p:pic>
      <p:sp>
        <p:nvSpPr>
          <p:cNvPr id="40" name="Text 32"/>
          <p:cNvSpPr/>
          <p:nvPr/>
        </p:nvSpPr>
        <p:spPr>
          <a:xfrm>
            <a:off x="6958584" y="3099816"/>
            <a:ext cx="1920240" cy="502920"/>
          </a:xfrm>
          <a:prstGeom prst="rect">
            <a:avLst/>
          </a:prstGeom>
          <a:noFill/>
          <a:ln/>
        </p:spPr>
        <p:txBody>
          <a:bodyPr wrap="square" rtlCol="0" anchor="ctr"/>
          <a:lstStyle/>
          <a:p>
            <a:pPr marL="0" indent="0">
              <a:buNone/>
            </a:pPr>
            <a:r>
              <a:rPr lang="en-US" sz="1050" b="1" dirty="0">
                <a:solidFill>
                  <a:srgbClr val="162D52"/>
                </a:solidFill>
                <a:latin typeface="Calibri" pitchFamily="34" charset="0"/>
                <a:ea typeface="Calibri" pitchFamily="34" charset="-122"/>
                <a:cs typeface="Calibri" pitchFamily="34" charset="-120"/>
              </a:rPr>
              <a:t>Real Trade Case Studies</a:t>
            </a:r>
            <a:endParaRPr lang="en-US" sz="1050" dirty="0"/>
          </a:p>
        </p:txBody>
      </p:sp>
      <p:sp>
        <p:nvSpPr>
          <p:cNvPr id="41" name="Text 33"/>
          <p:cNvSpPr/>
          <p:nvPr/>
        </p:nvSpPr>
        <p:spPr>
          <a:xfrm>
            <a:off x="6309360" y="3703320"/>
            <a:ext cx="2560320" cy="749808"/>
          </a:xfrm>
          <a:prstGeom prst="rect">
            <a:avLst/>
          </a:prstGeom>
          <a:noFill/>
          <a:ln/>
        </p:spPr>
        <p:txBody>
          <a:bodyPr wrap="square" rtlCol="0" anchor="ctr"/>
          <a:lstStyle/>
          <a:p>
            <a:pPr marL="0" indent="0">
              <a:buNone/>
            </a:pPr>
            <a:r>
              <a:rPr lang="en-US" sz="900" dirty="0">
                <a:solidFill>
                  <a:srgbClr val="555555"/>
                </a:solidFill>
                <a:latin typeface="Calibri" pitchFamily="34" charset="0"/>
                <a:ea typeface="Calibri" pitchFamily="34" charset="-122"/>
                <a:cs typeface="Calibri" pitchFamily="34" charset="-120"/>
              </a:rPr>
              <a:t>All concepts anchored to real market examples so traders see exactly how strategies perform in live conditions.</a:t>
            </a:r>
            <a:endParaRPr lang="en-US" sz="900" dirty="0"/>
          </a:p>
        </p:txBody>
      </p:sp>
      <p:sp>
        <p:nvSpPr>
          <p:cNvPr id="42" name="Shape 34"/>
          <p:cNvSpPr/>
          <p:nvPr/>
        </p:nvSpPr>
        <p:spPr>
          <a:xfrm>
            <a:off x="0" y="4869180"/>
            <a:ext cx="9144000" cy="274320"/>
          </a:xfrm>
          <a:prstGeom prst="rect">
            <a:avLst/>
          </a:prstGeom>
          <a:solidFill>
            <a:srgbClr val="C9A84C"/>
          </a:solidFill>
          <a:ln w="12700">
            <a:solidFill>
              <a:srgbClr val="C9A84C"/>
            </a:solidFill>
            <a:prstDash val="solid"/>
          </a:ln>
        </p:spPr>
        <p:txBody>
          <a:bodyPr/>
          <a:lstStyle/>
          <a:p>
            <a:endParaRPr lang="en-US"/>
          </a:p>
        </p:txBody>
      </p:sp>
      <p:sp>
        <p:nvSpPr>
          <p:cNvPr id="43" name="Text 35"/>
          <p:cNvSpPr/>
          <p:nvPr/>
        </p:nvSpPr>
        <p:spPr>
          <a:xfrm>
            <a:off x="0" y="4873752"/>
            <a:ext cx="9144000" cy="256032"/>
          </a:xfrm>
          <a:prstGeom prst="rect">
            <a:avLst/>
          </a:prstGeom>
          <a:noFill/>
          <a:ln/>
        </p:spPr>
        <p:txBody>
          <a:bodyPr wrap="square" rtlCol="0" anchor="ctr"/>
          <a:lstStyle/>
          <a:p>
            <a:pPr marL="0" indent="0" algn="ctr">
              <a:buNone/>
            </a:pPr>
            <a:r>
              <a:rPr lang="en-US" sz="800" b="1" dirty="0">
                <a:solidFill>
                  <a:srgbClr val="0D1F3C"/>
                </a:solidFill>
              </a:rPr>
              <a:t>© 2026 BlueCrest Capital Investment Consulting LLC  |  Educational Purposes Only</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0D1F3C"/>
        </a:solidFill>
        <a:effectLst/>
      </p:bgPr>
    </p:bg>
    <p:spTree>
      <p:nvGrpSpPr>
        <p:cNvPr id="1" name=""/>
        <p:cNvGrpSpPr/>
        <p:nvPr/>
      </p:nvGrpSpPr>
      <p:grpSpPr>
        <a:xfrm>
          <a:off x="0" y="0"/>
          <a:ext cx="0" cy="0"/>
          <a:chOff x="0" y="0"/>
          <a:chExt cx="0" cy="0"/>
        </a:xfrm>
      </p:grpSpPr>
      <p:sp>
        <p:nvSpPr>
          <p:cNvPr id="2" name="Shape 0"/>
          <p:cNvSpPr/>
          <p:nvPr/>
        </p:nvSpPr>
        <p:spPr>
          <a:xfrm>
            <a:off x="0" y="0"/>
            <a:ext cx="164592" cy="5143500"/>
          </a:xfrm>
          <a:prstGeom prst="rect">
            <a:avLst/>
          </a:prstGeom>
          <a:solidFill>
            <a:srgbClr val="C9A84C"/>
          </a:solidFill>
          <a:ln w="12700">
            <a:solidFill>
              <a:srgbClr val="C9A84C"/>
            </a:solidFill>
            <a:prstDash val="solid"/>
          </a:ln>
        </p:spPr>
        <p:txBody>
          <a:bodyPr/>
          <a:lstStyle/>
          <a:p>
            <a:endParaRPr lang="en-US"/>
          </a:p>
        </p:txBody>
      </p:sp>
      <p:sp>
        <p:nvSpPr>
          <p:cNvPr id="3" name="Shape 1"/>
          <p:cNvSpPr/>
          <p:nvPr/>
        </p:nvSpPr>
        <p:spPr>
          <a:xfrm>
            <a:off x="8979408" y="0"/>
            <a:ext cx="164592" cy="5143500"/>
          </a:xfrm>
          <a:prstGeom prst="rect">
            <a:avLst/>
          </a:prstGeom>
          <a:solidFill>
            <a:srgbClr val="C9A84C"/>
          </a:solidFill>
          <a:ln w="12700">
            <a:solidFill>
              <a:srgbClr val="C9A84C"/>
            </a:solidFill>
            <a:prstDash val="solid"/>
          </a:ln>
        </p:spPr>
        <p:txBody>
          <a:bodyPr/>
          <a:lstStyle/>
          <a:p>
            <a:endParaRPr lang="en-US"/>
          </a:p>
        </p:txBody>
      </p:sp>
      <p:sp>
        <p:nvSpPr>
          <p:cNvPr id="4" name="Text 2"/>
          <p:cNvSpPr/>
          <p:nvPr/>
        </p:nvSpPr>
        <p:spPr>
          <a:xfrm>
            <a:off x="1828800" y="457200"/>
            <a:ext cx="5486400" cy="3657600"/>
          </a:xfrm>
          <a:prstGeom prst="rect">
            <a:avLst/>
          </a:prstGeom>
          <a:noFill/>
          <a:ln/>
        </p:spPr>
        <p:txBody>
          <a:bodyPr wrap="square" rtlCol="0" anchor="ctr"/>
          <a:lstStyle/>
          <a:p>
            <a:pPr marL="0" indent="0" algn="ctr">
              <a:buNone/>
            </a:pPr>
            <a:r>
              <a:rPr lang="en-US" sz="20000" b="1" dirty="0">
                <a:solidFill>
                  <a:srgbClr val="162D52">
                    <a:alpha val="25000"/>
                  </a:srgbClr>
                </a:solidFill>
                <a:latin typeface="Georgia" pitchFamily="34" charset="0"/>
                <a:ea typeface="Georgia" pitchFamily="34" charset="-122"/>
                <a:cs typeface="Georgia" pitchFamily="34" charset="-120"/>
              </a:rPr>
              <a:t>2026</a:t>
            </a:r>
            <a:endParaRPr lang="en-US" sz="20000" dirty="0"/>
          </a:p>
        </p:txBody>
      </p:sp>
      <p:sp>
        <p:nvSpPr>
          <p:cNvPr id="5" name="Text 3"/>
          <p:cNvSpPr/>
          <p:nvPr/>
        </p:nvSpPr>
        <p:spPr>
          <a:xfrm>
            <a:off x="914400" y="731520"/>
            <a:ext cx="7315200" cy="457200"/>
          </a:xfrm>
          <a:prstGeom prst="rect">
            <a:avLst/>
          </a:prstGeom>
          <a:noFill/>
          <a:ln/>
        </p:spPr>
        <p:txBody>
          <a:bodyPr wrap="square" rtlCol="0" anchor="ctr"/>
          <a:lstStyle/>
          <a:p>
            <a:pPr marL="0" indent="0" algn="ctr">
              <a:buNone/>
            </a:pPr>
            <a:r>
              <a:rPr lang="en-US" sz="1100" b="1" kern="0" spc="500" dirty="0">
                <a:solidFill>
                  <a:srgbClr val="C9A84C"/>
                </a:solidFill>
                <a:latin typeface="Calibri" pitchFamily="34" charset="0"/>
                <a:ea typeface="Calibri" pitchFamily="34" charset="-122"/>
                <a:cs typeface="Calibri" pitchFamily="34" charset="-120"/>
              </a:rPr>
              <a:t>START YOUR JOURNEY</a:t>
            </a:r>
            <a:endParaRPr lang="en-US" sz="1100" dirty="0"/>
          </a:p>
        </p:txBody>
      </p:sp>
      <p:sp>
        <p:nvSpPr>
          <p:cNvPr id="6" name="Text 4"/>
          <p:cNvSpPr/>
          <p:nvPr/>
        </p:nvSpPr>
        <p:spPr>
          <a:xfrm>
            <a:off x="914400" y="1188720"/>
            <a:ext cx="7315200" cy="1371600"/>
          </a:xfrm>
          <a:prstGeom prst="rect">
            <a:avLst/>
          </a:prstGeom>
          <a:noFill/>
          <a:ln/>
        </p:spPr>
        <p:txBody>
          <a:bodyPr wrap="square" rtlCol="0" anchor="ctr"/>
          <a:lstStyle/>
          <a:p>
            <a:pPr marL="0" indent="0" algn="ctr">
              <a:buNone/>
            </a:pPr>
            <a:r>
              <a:rPr lang="en-US" sz="3600" b="1" dirty="0">
                <a:solidFill>
                  <a:srgbClr val="F5F0E8"/>
                </a:solidFill>
                <a:latin typeface="Georgia" pitchFamily="34" charset="0"/>
                <a:ea typeface="Georgia" pitchFamily="34" charset="-122"/>
                <a:cs typeface="Georgia" pitchFamily="34" charset="-120"/>
              </a:rPr>
              <a:t>Choose Your Tier.</a:t>
            </a:r>
            <a:endParaRPr lang="en-US" sz="3600" dirty="0"/>
          </a:p>
          <a:p>
            <a:pPr marL="0" indent="0" algn="ctr">
              <a:buNone/>
            </a:pPr>
            <a:r>
              <a:rPr lang="en-US" sz="3600" dirty="0">
                <a:solidFill>
                  <a:srgbClr val="8A9AB5"/>
                </a:solidFill>
                <a:latin typeface="Georgia" pitchFamily="34" charset="0"/>
                <a:ea typeface="Georgia" pitchFamily="34" charset="-122"/>
                <a:cs typeface="Georgia" pitchFamily="34" charset="-120"/>
              </a:rPr>
              <a:t>Build Your Edge.</a:t>
            </a:r>
            <a:endParaRPr lang="en-US" sz="3600" dirty="0"/>
          </a:p>
        </p:txBody>
      </p:sp>
      <p:sp>
        <p:nvSpPr>
          <p:cNvPr id="7" name="Shape 5"/>
          <p:cNvSpPr/>
          <p:nvPr/>
        </p:nvSpPr>
        <p:spPr>
          <a:xfrm>
            <a:off x="3200400" y="2651760"/>
            <a:ext cx="2743200" cy="54864"/>
          </a:xfrm>
          <a:prstGeom prst="rect">
            <a:avLst/>
          </a:prstGeom>
          <a:solidFill>
            <a:srgbClr val="C9A84C"/>
          </a:solidFill>
          <a:ln w="12700">
            <a:solidFill>
              <a:srgbClr val="C9A84C"/>
            </a:solidFill>
            <a:prstDash val="solid"/>
          </a:ln>
        </p:spPr>
        <p:txBody>
          <a:bodyPr/>
          <a:lstStyle/>
          <a:p>
            <a:endParaRPr lang="en-US"/>
          </a:p>
        </p:txBody>
      </p:sp>
      <p:sp>
        <p:nvSpPr>
          <p:cNvPr id="8" name="Shape 6"/>
          <p:cNvSpPr/>
          <p:nvPr/>
        </p:nvSpPr>
        <p:spPr>
          <a:xfrm>
            <a:off x="640080" y="2834640"/>
            <a:ext cx="2377440" cy="1508760"/>
          </a:xfrm>
          <a:prstGeom prst="rect">
            <a:avLst/>
          </a:prstGeom>
          <a:solidFill>
            <a:srgbClr val="3A7BD5"/>
          </a:solidFill>
          <a:ln w="12700">
            <a:solidFill>
              <a:srgbClr val="3A7BD5"/>
            </a:solidFill>
            <a:prstDash val="solid"/>
          </a:ln>
          <a:effectLst>
            <a:outerShdw blurRad="101600" dist="38100" dir="8100000" algn="bl" rotWithShape="0">
              <a:srgbClr val="000000">
                <a:alpha val="12000"/>
              </a:srgbClr>
            </a:outerShdw>
          </a:effectLst>
        </p:spPr>
        <p:txBody>
          <a:bodyPr/>
          <a:lstStyle/>
          <a:p>
            <a:endParaRPr lang="en-US"/>
          </a:p>
        </p:txBody>
      </p:sp>
      <p:sp>
        <p:nvSpPr>
          <p:cNvPr id="9" name="Text 7"/>
          <p:cNvSpPr/>
          <p:nvPr/>
        </p:nvSpPr>
        <p:spPr>
          <a:xfrm>
            <a:off x="640080" y="2880360"/>
            <a:ext cx="2377440" cy="502920"/>
          </a:xfrm>
          <a:prstGeom prst="rect">
            <a:avLst/>
          </a:prstGeom>
          <a:noFill/>
          <a:ln/>
        </p:spPr>
        <p:txBody>
          <a:bodyPr wrap="square" rtlCol="0" anchor="ctr"/>
          <a:lstStyle/>
          <a:p>
            <a:pPr marL="0" indent="0" algn="ctr">
              <a:buNone/>
            </a:pPr>
            <a:r>
              <a:rPr lang="en-US" sz="1600" b="1" dirty="0">
                <a:solidFill>
                  <a:srgbClr val="FFFFFF"/>
                </a:solidFill>
                <a:latin typeface="Georgia" pitchFamily="34" charset="0"/>
                <a:ea typeface="Georgia" pitchFamily="34" charset="-122"/>
                <a:cs typeface="Georgia" pitchFamily="34" charset="-120"/>
              </a:rPr>
              <a:t>STARTER</a:t>
            </a:r>
            <a:endParaRPr lang="en-US" sz="1600" dirty="0"/>
          </a:p>
        </p:txBody>
      </p:sp>
      <p:sp>
        <p:nvSpPr>
          <p:cNvPr id="10" name="Text 8"/>
          <p:cNvSpPr/>
          <p:nvPr/>
        </p:nvSpPr>
        <p:spPr>
          <a:xfrm>
            <a:off x="640080" y="3401568"/>
            <a:ext cx="2377440" cy="822960"/>
          </a:xfrm>
          <a:prstGeom prst="rect">
            <a:avLst/>
          </a:prstGeom>
          <a:noFill/>
          <a:ln/>
        </p:spPr>
        <p:txBody>
          <a:bodyPr wrap="square" rtlCol="0" anchor="ctr"/>
          <a:lstStyle/>
          <a:p>
            <a:pPr marL="0" indent="0" algn="ctr">
              <a:buNone/>
            </a:pPr>
            <a:r>
              <a:rPr lang="en-US" sz="1000" dirty="0">
                <a:solidFill>
                  <a:srgbClr val="FFFFFF"/>
                </a:solidFill>
                <a:latin typeface="Calibri" pitchFamily="34" charset="0"/>
                <a:ea typeface="Calibri" pitchFamily="34" charset="-122"/>
                <a:cs typeface="Calibri" pitchFamily="34" charset="-120"/>
              </a:rPr>
              <a:t>For new traders</a:t>
            </a:r>
            <a:endParaRPr lang="en-US" sz="1000" dirty="0"/>
          </a:p>
          <a:p>
            <a:pPr marL="0" indent="0" algn="ctr">
              <a:buNone/>
            </a:pPr>
            <a:r>
              <a:rPr lang="en-US" sz="1000" dirty="0">
                <a:solidFill>
                  <a:srgbClr val="FFFFFF"/>
                </a:solidFill>
                <a:latin typeface="Calibri" pitchFamily="34" charset="0"/>
                <a:ea typeface="Calibri" pitchFamily="34" charset="-122"/>
                <a:cs typeface="Calibri" pitchFamily="34" charset="-120"/>
              </a:rPr>
              <a:t>building foundations</a:t>
            </a:r>
            <a:endParaRPr lang="en-US" sz="1000" dirty="0"/>
          </a:p>
        </p:txBody>
      </p:sp>
      <p:sp>
        <p:nvSpPr>
          <p:cNvPr id="11" name="Shape 9"/>
          <p:cNvSpPr/>
          <p:nvPr/>
        </p:nvSpPr>
        <p:spPr>
          <a:xfrm>
            <a:off x="3383280" y="2834640"/>
            <a:ext cx="2377440" cy="1508760"/>
          </a:xfrm>
          <a:prstGeom prst="rect">
            <a:avLst/>
          </a:prstGeom>
          <a:solidFill>
            <a:srgbClr val="C9A84C"/>
          </a:solidFill>
          <a:ln w="12700">
            <a:solidFill>
              <a:srgbClr val="C9A84C"/>
            </a:solidFill>
            <a:prstDash val="solid"/>
          </a:ln>
          <a:effectLst>
            <a:outerShdw blurRad="101600" dist="38100" dir="8100000" algn="bl" rotWithShape="0">
              <a:srgbClr val="000000">
                <a:alpha val="12000"/>
              </a:srgbClr>
            </a:outerShdw>
          </a:effectLst>
        </p:spPr>
        <p:txBody>
          <a:bodyPr/>
          <a:lstStyle/>
          <a:p>
            <a:endParaRPr lang="en-US"/>
          </a:p>
        </p:txBody>
      </p:sp>
      <p:sp>
        <p:nvSpPr>
          <p:cNvPr id="12" name="Text 10"/>
          <p:cNvSpPr/>
          <p:nvPr/>
        </p:nvSpPr>
        <p:spPr>
          <a:xfrm>
            <a:off x="3383280" y="2880360"/>
            <a:ext cx="2377440" cy="502920"/>
          </a:xfrm>
          <a:prstGeom prst="rect">
            <a:avLst/>
          </a:prstGeom>
          <a:noFill/>
          <a:ln/>
        </p:spPr>
        <p:txBody>
          <a:bodyPr wrap="square" rtlCol="0" anchor="ctr"/>
          <a:lstStyle/>
          <a:p>
            <a:pPr marL="0" indent="0" algn="ctr">
              <a:buNone/>
            </a:pPr>
            <a:r>
              <a:rPr lang="en-US" sz="1600" b="1" dirty="0">
                <a:solidFill>
                  <a:srgbClr val="FFFFFF"/>
                </a:solidFill>
                <a:latin typeface="Georgia" pitchFamily="34" charset="0"/>
                <a:ea typeface="Georgia" pitchFamily="34" charset="-122"/>
                <a:cs typeface="Georgia" pitchFamily="34" charset="-120"/>
              </a:rPr>
              <a:t>PRO</a:t>
            </a:r>
            <a:endParaRPr lang="en-US" sz="1600" dirty="0"/>
          </a:p>
        </p:txBody>
      </p:sp>
      <p:sp>
        <p:nvSpPr>
          <p:cNvPr id="13" name="Text 11"/>
          <p:cNvSpPr/>
          <p:nvPr/>
        </p:nvSpPr>
        <p:spPr>
          <a:xfrm>
            <a:off x="3383280" y="3401568"/>
            <a:ext cx="2377440" cy="822960"/>
          </a:xfrm>
          <a:prstGeom prst="rect">
            <a:avLst/>
          </a:prstGeom>
          <a:noFill/>
          <a:ln/>
        </p:spPr>
        <p:txBody>
          <a:bodyPr wrap="square" rtlCol="0" anchor="ctr"/>
          <a:lstStyle/>
          <a:p>
            <a:pPr marL="0" indent="0" algn="ctr">
              <a:buNone/>
            </a:pPr>
            <a:r>
              <a:rPr lang="en-US" sz="1000" dirty="0">
                <a:solidFill>
                  <a:srgbClr val="FFFFFF"/>
                </a:solidFill>
                <a:latin typeface="Calibri" pitchFamily="34" charset="0"/>
                <a:ea typeface="Calibri" pitchFamily="34" charset="-122"/>
                <a:cs typeface="Calibri" pitchFamily="34" charset="-120"/>
              </a:rPr>
              <a:t>For developing traders</a:t>
            </a:r>
            <a:endParaRPr lang="en-US" sz="1000" dirty="0"/>
          </a:p>
          <a:p>
            <a:pPr marL="0" indent="0" algn="ctr">
              <a:buNone/>
            </a:pPr>
            <a:r>
              <a:rPr lang="en-US" sz="1000" dirty="0">
                <a:solidFill>
                  <a:srgbClr val="FFFFFF"/>
                </a:solidFill>
                <a:latin typeface="Calibri" pitchFamily="34" charset="0"/>
                <a:ea typeface="Calibri" pitchFamily="34" charset="-122"/>
                <a:cs typeface="Calibri" pitchFamily="34" charset="-120"/>
              </a:rPr>
              <a:t>seeking professional skills</a:t>
            </a:r>
            <a:endParaRPr lang="en-US" sz="1000" dirty="0"/>
          </a:p>
        </p:txBody>
      </p:sp>
      <p:sp>
        <p:nvSpPr>
          <p:cNvPr id="14" name="Shape 12"/>
          <p:cNvSpPr/>
          <p:nvPr/>
        </p:nvSpPr>
        <p:spPr>
          <a:xfrm>
            <a:off x="6126480" y="2834640"/>
            <a:ext cx="2377440" cy="1508760"/>
          </a:xfrm>
          <a:prstGeom prst="rect">
            <a:avLst/>
          </a:prstGeom>
          <a:solidFill>
            <a:srgbClr val="C0392B"/>
          </a:solidFill>
          <a:ln w="12700">
            <a:solidFill>
              <a:srgbClr val="C0392B"/>
            </a:solidFill>
            <a:prstDash val="solid"/>
          </a:ln>
          <a:effectLst>
            <a:outerShdw blurRad="101600" dist="38100" dir="8100000" algn="bl" rotWithShape="0">
              <a:srgbClr val="000000">
                <a:alpha val="12000"/>
              </a:srgbClr>
            </a:outerShdw>
          </a:effectLst>
        </p:spPr>
        <p:txBody>
          <a:bodyPr/>
          <a:lstStyle/>
          <a:p>
            <a:endParaRPr lang="en-US"/>
          </a:p>
        </p:txBody>
      </p:sp>
      <p:sp>
        <p:nvSpPr>
          <p:cNvPr id="15" name="Text 13"/>
          <p:cNvSpPr/>
          <p:nvPr/>
        </p:nvSpPr>
        <p:spPr>
          <a:xfrm>
            <a:off x="6126480" y="2880360"/>
            <a:ext cx="2377440" cy="502920"/>
          </a:xfrm>
          <a:prstGeom prst="rect">
            <a:avLst/>
          </a:prstGeom>
          <a:noFill/>
          <a:ln/>
        </p:spPr>
        <p:txBody>
          <a:bodyPr wrap="square" rtlCol="0" anchor="ctr"/>
          <a:lstStyle/>
          <a:p>
            <a:pPr marL="0" indent="0" algn="ctr">
              <a:buNone/>
            </a:pPr>
            <a:r>
              <a:rPr lang="en-US" sz="1600" b="1" dirty="0">
                <a:solidFill>
                  <a:srgbClr val="FFFFFF"/>
                </a:solidFill>
                <a:latin typeface="Georgia" pitchFamily="34" charset="0"/>
                <a:ea typeface="Georgia" pitchFamily="34" charset="-122"/>
                <a:cs typeface="Georgia" pitchFamily="34" charset="-120"/>
              </a:rPr>
              <a:t>ELITE</a:t>
            </a:r>
            <a:endParaRPr lang="en-US" sz="1600" dirty="0"/>
          </a:p>
        </p:txBody>
      </p:sp>
      <p:sp>
        <p:nvSpPr>
          <p:cNvPr id="16" name="Text 14"/>
          <p:cNvSpPr/>
          <p:nvPr/>
        </p:nvSpPr>
        <p:spPr>
          <a:xfrm>
            <a:off x="6126480" y="3401568"/>
            <a:ext cx="2377440" cy="822960"/>
          </a:xfrm>
          <a:prstGeom prst="rect">
            <a:avLst/>
          </a:prstGeom>
          <a:noFill/>
          <a:ln/>
        </p:spPr>
        <p:txBody>
          <a:bodyPr wrap="square" rtlCol="0" anchor="ctr"/>
          <a:lstStyle/>
          <a:p>
            <a:pPr marL="0" indent="0" algn="ctr">
              <a:buNone/>
            </a:pPr>
            <a:r>
              <a:rPr lang="en-US" sz="1000" dirty="0">
                <a:solidFill>
                  <a:srgbClr val="FFFFFF"/>
                </a:solidFill>
                <a:latin typeface="Calibri" pitchFamily="34" charset="0"/>
                <a:ea typeface="Calibri" pitchFamily="34" charset="-122"/>
                <a:cs typeface="Calibri" pitchFamily="34" charset="-120"/>
              </a:rPr>
              <a:t>For serious traders</a:t>
            </a:r>
            <a:endParaRPr lang="en-US" sz="1000" dirty="0"/>
          </a:p>
          <a:p>
            <a:pPr marL="0" indent="0" algn="ctr">
              <a:buNone/>
            </a:pPr>
            <a:r>
              <a:rPr lang="en-US" sz="1000" dirty="0">
                <a:solidFill>
                  <a:srgbClr val="FFFFFF"/>
                </a:solidFill>
                <a:latin typeface="Calibri" pitchFamily="34" charset="0"/>
                <a:ea typeface="Calibri" pitchFamily="34" charset="-122"/>
                <a:cs typeface="Calibri" pitchFamily="34" charset="-120"/>
              </a:rPr>
              <a:t>wanting the complete edge</a:t>
            </a:r>
            <a:endParaRPr lang="en-US" sz="1000" dirty="0"/>
          </a:p>
        </p:txBody>
      </p:sp>
      <p:sp>
        <p:nvSpPr>
          <p:cNvPr id="17" name="Text 15"/>
          <p:cNvSpPr/>
          <p:nvPr/>
        </p:nvSpPr>
        <p:spPr>
          <a:xfrm>
            <a:off x="914400" y="4736592"/>
            <a:ext cx="7315200" cy="274320"/>
          </a:xfrm>
          <a:prstGeom prst="rect">
            <a:avLst/>
          </a:prstGeom>
          <a:noFill/>
          <a:ln/>
        </p:spPr>
        <p:txBody>
          <a:bodyPr wrap="square" rtlCol="0" anchor="ctr"/>
          <a:lstStyle/>
          <a:p>
            <a:pPr marL="0" indent="0" algn="ctr">
              <a:buNone/>
            </a:pPr>
            <a:r>
              <a:rPr lang="en-US" sz="850" dirty="0">
                <a:solidFill>
                  <a:srgbClr val="8A9AB5"/>
                </a:solidFill>
                <a:latin typeface="Calibri" pitchFamily="34" charset="0"/>
                <a:ea typeface="Calibri" pitchFamily="34" charset="-122"/>
                <a:cs typeface="Calibri" pitchFamily="34" charset="-120"/>
              </a:rPr>
              <a:t>BlueCrest Capital Investment Consulting LLC  ·  © 2026  ·  All Rights Reserved</a:t>
            </a:r>
            <a:endParaRPr lang="en-US" sz="8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TotalTime>
  <Words>1112</Words>
  <Application>Microsoft Office PowerPoint</Application>
  <PresentationFormat>On-screen Show (16:9)</PresentationFormat>
  <Paragraphs>299</Paragraphs>
  <Slides>9</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BlueCrest Capital — Trading Education Program 2026</dc:title>
  <dc:subject>PptxGenJS Presentation</dc:subject>
  <dc:creator>PptxGenJS</dc:creator>
  <cp:lastModifiedBy>VISHAL CHOPRA</cp:lastModifiedBy>
  <cp:revision>7</cp:revision>
  <dcterms:created xsi:type="dcterms:W3CDTF">2026-03-28T19:27:31Z</dcterms:created>
  <dcterms:modified xsi:type="dcterms:W3CDTF">2026-03-28T20:01:29Z</dcterms:modified>
</cp:coreProperties>
</file>